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  <Override PartName="/ppt/charts/colors4.xml" ContentType="application/vnd.ms-office.chartcolorstyle+xml"/>
  <Override PartName="/ppt/charts/style4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1"/>
  </p:sldMasterIdLst>
  <p:notesMasterIdLst>
    <p:notesMasterId r:id="rId6"/>
  </p:notesMasterIdLst>
  <p:sldIdLst>
    <p:sldId id="304" r:id="rId2"/>
    <p:sldId id="297" r:id="rId3"/>
    <p:sldId id="301" r:id="rId4"/>
    <p:sldId id="303" r:id="rId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76">
          <p15:clr>
            <a:srgbClr val="A4A3A4"/>
          </p15:clr>
        </p15:guide>
        <p15:guide id="2" pos="4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1F2F2"/>
    <a:srgbClr val="F8F8F8"/>
    <a:srgbClr val="1D60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21" d="100"/>
          <a:sy n="121" d="100"/>
        </p:scale>
        <p:origin x="-346" y="14"/>
      </p:cViewPr>
      <p:guideLst>
        <p:guide orient="horz" pos="276"/>
        <p:guide pos="4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Relationship Id="rId4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1.xml"/><Relationship Id="rId4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ColorStyle" Target="colors4.xml"/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2.xml"/><Relationship Id="rId4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598250218722658"/>
          <c:y val="0.12683970059298144"/>
          <c:w val="0.71434580052493446"/>
          <c:h val="0.73933858267716535"/>
        </c:manualLayout>
      </c:layout>
      <c:barChart>
        <c:barDir val="bar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rgbClr val="0070C0">
                    <a:shade val="30000"/>
                    <a:satMod val="115000"/>
                  </a:srgbClr>
                </a:gs>
                <a:gs pos="50000">
                  <a:srgbClr val="0070C0">
                    <a:shade val="67500"/>
                    <a:satMod val="115000"/>
                  </a:srgbClr>
                </a:gs>
                <a:gs pos="100000">
                  <a:srgbClr val="0070C0">
                    <a:shade val="100000"/>
                    <a:satMod val="115000"/>
                  </a:srgbClr>
                </a:gs>
              </a:gsLst>
              <a:lin ang="10800000" scaled="1"/>
              <a:tileRect/>
            </a:gra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3688-4B34-BF6B-CD6E5FF8B64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Sheet1!$A$1:$A$9</c:f>
              <c:strCache>
                <c:ptCount val="9"/>
                <c:pt idx="0">
                  <c:v>Cured***</c:v>
                </c:pt>
                <c:pt idx="1">
                  <c:v>Tested for SVR</c:v>
                </c:pt>
                <c:pt idx="2">
                  <c:v>Eligible for SVR Testing</c:v>
                </c:pt>
                <c:pt idx="3">
                  <c:v>Completed ≥1 Round of Treatment</c:v>
                </c:pt>
                <c:pt idx="4">
                  <c:v>Initiated HCV Treatment</c:v>
                </c:pt>
                <c:pt idx="5">
                  <c:v>Positive for Current HCV Infection</c:v>
                </c:pt>
                <c:pt idx="6">
                  <c:v>Tested for HCV RNA or Core Antigen  </c:v>
                </c:pt>
                <c:pt idx="7">
                  <c:v>Positive Anti-HCV Test (Tx eligible)**</c:v>
                </c:pt>
                <c:pt idx="8">
                  <c:v>Positive Anti-HCV Test (Total)*</c:v>
                </c:pt>
              </c:strCache>
            </c:strRef>
          </c:cat>
          <c:val>
            <c:numRef>
              <c:f>Sheet1!$B$1:$B$9</c:f>
              <c:numCache>
                <c:formatCode>#,##0</c:formatCode>
                <c:ptCount val="9"/>
                <c:pt idx="0">
                  <c:v>45080</c:v>
                </c:pt>
                <c:pt idx="1">
                  <c:v>45633</c:v>
                </c:pt>
                <c:pt idx="2">
                  <c:v>61113</c:v>
                </c:pt>
                <c:pt idx="3">
                  <c:v>63138</c:v>
                </c:pt>
                <c:pt idx="4">
                  <c:v>68755</c:v>
                </c:pt>
                <c:pt idx="5">
                  <c:v>86502</c:v>
                </c:pt>
                <c:pt idx="6">
                  <c:v>107092</c:v>
                </c:pt>
                <c:pt idx="7">
                  <c:v>128282</c:v>
                </c:pt>
                <c:pt idx="8">
                  <c:v>133051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002-4A75-B573-9ACD225ED8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35063040"/>
        <c:axId val="135064960"/>
      </c:barChart>
      <c:catAx>
        <c:axId val="135063040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none" spc="0" normalizeH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5064960"/>
        <c:crosses val="autoZero"/>
        <c:auto val="1"/>
        <c:lblAlgn val="ctr"/>
        <c:lblOffset val="100"/>
        <c:noMultiLvlLbl val="0"/>
      </c:catAx>
      <c:valAx>
        <c:axId val="135064960"/>
        <c:scaling>
          <c:orientation val="minMax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135063040"/>
        <c:crosses val="autoZero"/>
        <c:crossBetween val="between"/>
      </c:valAx>
      <c:spPr>
        <a:solidFill>
          <a:schemeClr val="bg1"/>
        </a:solidFill>
        <a:ln>
          <a:solidFill>
            <a:schemeClr val="accent1">
              <a:lumMod val="50000"/>
              <a:alpha val="89000"/>
            </a:schemeClr>
          </a:solidFill>
        </a:ln>
        <a:effectLst/>
      </c:spPr>
    </c:plotArea>
    <c:plotVisOnly val="1"/>
    <c:dispBlanksAs val="gap"/>
    <c:showDLblsOverMax val="0"/>
  </c:chart>
  <c:spPr>
    <a:noFill/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 algn="just">
        <a:defRPr/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566524107879605"/>
          <c:y val="2.7196580971718877E-2"/>
          <c:w val="0.78463237476893943"/>
          <c:h val="0.735527056345187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Patients Initiating Treatment</c:v>
                </c:pt>
              </c:strCache>
            </c:strRef>
          </c:tx>
          <c:spPr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>
              <a:solidFill>
                <a:schemeClr val="accent1"/>
              </a:solidFill>
            </a:ln>
            <a:effectLst/>
          </c:spPr>
          <c:invertIfNegative val="0"/>
          <c:cat>
            <c:numRef>
              <c:f>Sheet1!$A$2:$A$62</c:f>
              <c:numCache>
                <c:formatCode>[$-409]mmm\-yy;@</c:formatCode>
                <c:ptCount val="61"/>
                <c:pt idx="0">
                  <c:v>42095</c:v>
                </c:pt>
                <c:pt idx="1">
                  <c:v>42125</c:v>
                </c:pt>
                <c:pt idx="2">
                  <c:v>42156</c:v>
                </c:pt>
                <c:pt idx="3">
                  <c:v>42186</c:v>
                </c:pt>
                <c:pt idx="4">
                  <c:v>42217</c:v>
                </c:pt>
                <c:pt idx="5">
                  <c:v>42248</c:v>
                </c:pt>
                <c:pt idx="6">
                  <c:v>42278</c:v>
                </c:pt>
                <c:pt idx="7">
                  <c:v>42309</c:v>
                </c:pt>
                <c:pt idx="8">
                  <c:v>42339</c:v>
                </c:pt>
                <c:pt idx="9">
                  <c:v>42370</c:v>
                </c:pt>
                <c:pt idx="10">
                  <c:v>42401</c:v>
                </c:pt>
                <c:pt idx="11">
                  <c:v>42430</c:v>
                </c:pt>
                <c:pt idx="12">
                  <c:v>42461</c:v>
                </c:pt>
                <c:pt idx="13">
                  <c:v>42491</c:v>
                </c:pt>
                <c:pt idx="14">
                  <c:v>42522</c:v>
                </c:pt>
                <c:pt idx="15">
                  <c:v>42552</c:v>
                </c:pt>
                <c:pt idx="16">
                  <c:v>42583</c:v>
                </c:pt>
                <c:pt idx="17">
                  <c:v>42614</c:v>
                </c:pt>
                <c:pt idx="18">
                  <c:v>42644</c:v>
                </c:pt>
                <c:pt idx="19">
                  <c:v>42675</c:v>
                </c:pt>
                <c:pt idx="20">
                  <c:v>42705</c:v>
                </c:pt>
                <c:pt idx="21">
                  <c:v>42736</c:v>
                </c:pt>
                <c:pt idx="22">
                  <c:v>42767</c:v>
                </c:pt>
                <c:pt idx="23">
                  <c:v>42795</c:v>
                </c:pt>
                <c:pt idx="24">
                  <c:v>42826</c:v>
                </c:pt>
                <c:pt idx="25">
                  <c:v>42856</c:v>
                </c:pt>
                <c:pt idx="26">
                  <c:v>42887</c:v>
                </c:pt>
                <c:pt idx="27">
                  <c:v>42917</c:v>
                </c:pt>
                <c:pt idx="28">
                  <c:v>42948</c:v>
                </c:pt>
                <c:pt idx="29">
                  <c:v>42979</c:v>
                </c:pt>
                <c:pt idx="30">
                  <c:v>43009</c:v>
                </c:pt>
                <c:pt idx="31">
                  <c:v>43040</c:v>
                </c:pt>
                <c:pt idx="32">
                  <c:v>43070</c:v>
                </c:pt>
                <c:pt idx="33">
                  <c:v>43101</c:v>
                </c:pt>
                <c:pt idx="34">
                  <c:v>43132</c:v>
                </c:pt>
                <c:pt idx="35">
                  <c:v>43160</c:v>
                </c:pt>
                <c:pt idx="36">
                  <c:v>43191</c:v>
                </c:pt>
                <c:pt idx="37">
                  <c:v>43221</c:v>
                </c:pt>
                <c:pt idx="38">
                  <c:v>43252</c:v>
                </c:pt>
                <c:pt idx="39">
                  <c:v>43282</c:v>
                </c:pt>
                <c:pt idx="40">
                  <c:v>43313</c:v>
                </c:pt>
                <c:pt idx="41">
                  <c:v>43344</c:v>
                </c:pt>
                <c:pt idx="42">
                  <c:v>43374</c:v>
                </c:pt>
                <c:pt idx="43">
                  <c:v>43405</c:v>
                </c:pt>
                <c:pt idx="44">
                  <c:v>43435</c:v>
                </c:pt>
                <c:pt idx="45">
                  <c:v>43466</c:v>
                </c:pt>
                <c:pt idx="46">
                  <c:v>43497</c:v>
                </c:pt>
                <c:pt idx="47">
                  <c:v>43525</c:v>
                </c:pt>
                <c:pt idx="48">
                  <c:v>43556</c:v>
                </c:pt>
                <c:pt idx="49">
                  <c:v>43586</c:v>
                </c:pt>
                <c:pt idx="50">
                  <c:v>43617</c:v>
                </c:pt>
                <c:pt idx="51">
                  <c:v>43647</c:v>
                </c:pt>
                <c:pt idx="52">
                  <c:v>43678</c:v>
                </c:pt>
                <c:pt idx="53">
                  <c:v>43709</c:v>
                </c:pt>
                <c:pt idx="54">
                  <c:v>43739</c:v>
                </c:pt>
                <c:pt idx="55">
                  <c:v>43770</c:v>
                </c:pt>
                <c:pt idx="56">
                  <c:v>43800</c:v>
                </c:pt>
                <c:pt idx="57">
                  <c:v>43831</c:v>
                </c:pt>
                <c:pt idx="58">
                  <c:v>43862</c:v>
                </c:pt>
                <c:pt idx="59">
                  <c:v>43891</c:v>
                </c:pt>
                <c:pt idx="60">
                  <c:v>43922</c:v>
                </c:pt>
              </c:numCache>
            </c:numRef>
          </c:cat>
          <c:val>
            <c:numRef>
              <c:f>Sheet1!$B$2:$B$62</c:f>
              <c:numCache>
                <c:formatCode>General</c:formatCode>
                <c:ptCount val="61"/>
                <c:pt idx="0">
                  <c:v>0</c:v>
                </c:pt>
                <c:pt idx="1">
                  <c:v>298</c:v>
                </c:pt>
                <c:pt idx="2">
                  <c:v>562</c:v>
                </c:pt>
                <c:pt idx="3">
                  <c:v>1000</c:v>
                </c:pt>
                <c:pt idx="4">
                  <c:v>1125</c:v>
                </c:pt>
                <c:pt idx="5">
                  <c:v>287</c:v>
                </c:pt>
                <c:pt idx="6">
                  <c:v>1136</c:v>
                </c:pt>
                <c:pt idx="7">
                  <c:v>638</c:v>
                </c:pt>
                <c:pt idx="8">
                  <c:v>891</c:v>
                </c:pt>
                <c:pt idx="9">
                  <c:v>15</c:v>
                </c:pt>
                <c:pt idx="10">
                  <c:v>629</c:v>
                </c:pt>
                <c:pt idx="11">
                  <c:v>518</c:v>
                </c:pt>
                <c:pt idx="12">
                  <c:v>1346</c:v>
                </c:pt>
                <c:pt idx="13">
                  <c:v>810</c:v>
                </c:pt>
                <c:pt idx="14">
                  <c:v>1164</c:v>
                </c:pt>
                <c:pt idx="15">
                  <c:v>1263</c:v>
                </c:pt>
                <c:pt idx="16">
                  <c:v>3296</c:v>
                </c:pt>
                <c:pt idx="17">
                  <c:v>4593</c:v>
                </c:pt>
                <c:pt idx="18">
                  <c:v>3689</c:v>
                </c:pt>
                <c:pt idx="19">
                  <c:v>2191</c:v>
                </c:pt>
                <c:pt idx="20">
                  <c:v>2139</c:v>
                </c:pt>
                <c:pt idx="21">
                  <c:v>1966</c:v>
                </c:pt>
                <c:pt idx="22">
                  <c:v>1460</c:v>
                </c:pt>
                <c:pt idx="23">
                  <c:v>1382</c:v>
                </c:pt>
                <c:pt idx="24">
                  <c:v>1262</c:v>
                </c:pt>
                <c:pt idx="25">
                  <c:v>1354</c:v>
                </c:pt>
                <c:pt idx="26">
                  <c:v>1162</c:v>
                </c:pt>
                <c:pt idx="27">
                  <c:v>1163</c:v>
                </c:pt>
                <c:pt idx="28">
                  <c:v>1003</c:v>
                </c:pt>
                <c:pt idx="29">
                  <c:v>1041</c:v>
                </c:pt>
                <c:pt idx="30">
                  <c:v>1023</c:v>
                </c:pt>
                <c:pt idx="31">
                  <c:v>1065</c:v>
                </c:pt>
                <c:pt idx="32">
                  <c:v>908</c:v>
                </c:pt>
                <c:pt idx="33">
                  <c:v>342</c:v>
                </c:pt>
                <c:pt idx="34">
                  <c:v>1025</c:v>
                </c:pt>
                <c:pt idx="35">
                  <c:v>1586</c:v>
                </c:pt>
                <c:pt idx="36">
                  <c:v>120</c:v>
                </c:pt>
                <c:pt idx="37">
                  <c:v>960</c:v>
                </c:pt>
                <c:pt idx="38">
                  <c:v>974</c:v>
                </c:pt>
                <c:pt idx="39">
                  <c:v>729</c:v>
                </c:pt>
                <c:pt idx="40">
                  <c:v>781</c:v>
                </c:pt>
                <c:pt idx="41">
                  <c:v>1063</c:v>
                </c:pt>
                <c:pt idx="42">
                  <c:v>1073</c:v>
                </c:pt>
                <c:pt idx="43">
                  <c:v>834</c:v>
                </c:pt>
                <c:pt idx="44">
                  <c:v>715</c:v>
                </c:pt>
                <c:pt idx="45">
                  <c:v>804</c:v>
                </c:pt>
                <c:pt idx="46">
                  <c:v>923</c:v>
                </c:pt>
                <c:pt idx="47">
                  <c:v>1059</c:v>
                </c:pt>
                <c:pt idx="48">
                  <c:v>943</c:v>
                </c:pt>
                <c:pt idx="49">
                  <c:v>1047</c:v>
                </c:pt>
                <c:pt idx="50">
                  <c:v>867</c:v>
                </c:pt>
                <c:pt idx="51">
                  <c:v>1067</c:v>
                </c:pt>
                <c:pt idx="52">
                  <c:v>964</c:v>
                </c:pt>
                <c:pt idx="53">
                  <c:v>1324</c:v>
                </c:pt>
                <c:pt idx="54">
                  <c:v>1346</c:v>
                </c:pt>
                <c:pt idx="55">
                  <c:v>1103</c:v>
                </c:pt>
                <c:pt idx="56">
                  <c:v>509</c:v>
                </c:pt>
                <c:pt idx="57">
                  <c:v>649</c:v>
                </c:pt>
                <c:pt idx="58">
                  <c:v>2241</c:v>
                </c:pt>
                <c:pt idx="59">
                  <c:v>805</c:v>
                </c:pt>
                <c:pt idx="60">
                  <c:v>523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A77-45A8-8548-115B7D4DBC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65431552"/>
        <c:axId val="16543372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Cumulative Initiated Treatment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Sheet1!$A$2:$A$62</c:f>
              <c:numCache>
                <c:formatCode>[$-409]mmm\-yy;@</c:formatCode>
                <c:ptCount val="61"/>
                <c:pt idx="0">
                  <c:v>42095</c:v>
                </c:pt>
                <c:pt idx="1">
                  <c:v>42125</c:v>
                </c:pt>
                <c:pt idx="2">
                  <c:v>42156</c:v>
                </c:pt>
                <c:pt idx="3">
                  <c:v>42186</c:v>
                </c:pt>
                <c:pt idx="4">
                  <c:v>42217</c:v>
                </c:pt>
                <c:pt idx="5">
                  <c:v>42248</c:v>
                </c:pt>
                <c:pt idx="6">
                  <c:v>42278</c:v>
                </c:pt>
                <c:pt idx="7">
                  <c:v>42309</c:v>
                </c:pt>
                <c:pt idx="8">
                  <c:v>42339</c:v>
                </c:pt>
                <c:pt idx="9">
                  <c:v>42370</c:v>
                </c:pt>
                <c:pt idx="10">
                  <c:v>42401</c:v>
                </c:pt>
                <c:pt idx="11">
                  <c:v>42430</c:v>
                </c:pt>
                <c:pt idx="12">
                  <c:v>42461</c:v>
                </c:pt>
                <c:pt idx="13">
                  <c:v>42491</c:v>
                </c:pt>
                <c:pt idx="14">
                  <c:v>42522</c:v>
                </c:pt>
                <c:pt idx="15">
                  <c:v>42552</c:v>
                </c:pt>
                <c:pt idx="16">
                  <c:v>42583</c:v>
                </c:pt>
                <c:pt idx="17">
                  <c:v>42614</c:v>
                </c:pt>
                <c:pt idx="18">
                  <c:v>42644</c:v>
                </c:pt>
                <c:pt idx="19">
                  <c:v>42675</c:v>
                </c:pt>
                <c:pt idx="20">
                  <c:v>42705</c:v>
                </c:pt>
                <c:pt idx="21">
                  <c:v>42736</c:v>
                </c:pt>
                <c:pt idx="22">
                  <c:v>42767</c:v>
                </c:pt>
                <c:pt idx="23">
                  <c:v>42795</c:v>
                </c:pt>
                <c:pt idx="24">
                  <c:v>42826</c:v>
                </c:pt>
                <c:pt idx="25">
                  <c:v>42856</c:v>
                </c:pt>
                <c:pt idx="26">
                  <c:v>42887</c:v>
                </c:pt>
                <c:pt idx="27">
                  <c:v>42917</c:v>
                </c:pt>
                <c:pt idx="28">
                  <c:v>42948</c:v>
                </c:pt>
                <c:pt idx="29">
                  <c:v>42979</c:v>
                </c:pt>
                <c:pt idx="30">
                  <c:v>43009</c:v>
                </c:pt>
                <c:pt idx="31">
                  <c:v>43040</c:v>
                </c:pt>
                <c:pt idx="32">
                  <c:v>43070</c:v>
                </c:pt>
                <c:pt idx="33">
                  <c:v>43101</c:v>
                </c:pt>
                <c:pt idx="34">
                  <c:v>43132</c:v>
                </c:pt>
                <c:pt idx="35">
                  <c:v>43160</c:v>
                </c:pt>
                <c:pt idx="36">
                  <c:v>43191</c:v>
                </c:pt>
                <c:pt idx="37">
                  <c:v>43221</c:v>
                </c:pt>
                <c:pt idx="38">
                  <c:v>43252</c:v>
                </c:pt>
                <c:pt idx="39">
                  <c:v>43282</c:v>
                </c:pt>
                <c:pt idx="40">
                  <c:v>43313</c:v>
                </c:pt>
                <c:pt idx="41">
                  <c:v>43344</c:v>
                </c:pt>
                <c:pt idx="42">
                  <c:v>43374</c:v>
                </c:pt>
                <c:pt idx="43">
                  <c:v>43405</c:v>
                </c:pt>
                <c:pt idx="44">
                  <c:v>43435</c:v>
                </c:pt>
                <c:pt idx="45">
                  <c:v>43466</c:v>
                </c:pt>
                <c:pt idx="46">
                  <c:v>43497</c:v>
                </c:pt>
                <c:pt idx="47">
                  <c:v>43525</c:v>
                </c:pt>
                <c:pt idx="48">
                  <c:v>43556</c:v>
                </c:pt>
                <c:pt idx="49">
                  <c:v>43586</c:v>
                </c:pt>
                <c:pt idx="50">
                  <c:v>43617</c:v>
                </c:pt>
                <c:pt idx="51">
                  <c:v>43647</c:v>
                </c:pt>
                <c:pt idx="52">
                  <c:v>43678</c:v>
                </c:pt>
                <c:pt idx="53">
                  <c:v>43709</c:v>
                </c:pt>
                <c:pt idx="54">
                  <c:v>43739</c:v>
                </c:pt>
                <c:pt idx="55">
                  <c:v>43770</c:v>
                </c:pt>
                <c:pt idx="56">
                  <c:v>43800</c:v>
                </c:pt>
                <c:pt idx="57">
                  <c:v>43831</c:v>
                </c:pt>
                <c:pt idx="58">
                  <c:v>43862</c:v>
                </c:pt>
                <c:pt idx="59">
                  <c:v>43891</c:v>
                </c:pt>
                <c:pt idx="60">
                  <c:v>43922</c:v>
                </c:pt>
              </c:numCache>
            </c:numRef>
          </c:cat>
          <c:val>
            <c:numRef>
              <c:f>Sheet1!$C$2:$C$62</c:f>
              <c:numCache>
                <c:formatCode>General</c:formatCode>
                <c:ptCount val="61"/>
                <c:pt idx="0">
                  <c:v>0</c:v>
                </c:pt>
                <c:pt idx="1">
                  <c:v>298</c:v>
                </c:pt>
                <c:pt idx="2">
                  <c:v>860</c:v>
                </c:pt>
                <c:pt idx="3">
                  <c:v>1860</c:v>
                </c:pt>
                <c:pt idx="4">
                  <c:v>2985</c:v>
                </c:pt>
                <c:pt idx="5">
                  <c:v>3272</c:v>
                </c:pt>
                <c:pt idx="6">
                  <c:v>4408</c:v>
                </c:pt>
                <c:pt idx="7">
                  <c:v>5046</c:v>
                </c:pt>
                <c:pt idx="8">
                  <c:v>5937</c:v>
                </c:pt>
                <c:pt idx="9">
                  <c:v>5952</c:v>
                </c:pt>
                <c:pt idx="10">
                  <c:v>6581</c:v>
                </c:pt>
                <c:pt idx="11">
                  <c:v>7099</c:v>
                </c:pt>
                <c:pt idx="12">
                  <c:v>8445</c:v>
                </c:pt>
                <c:pt idx="13">
                  <c:v>9255</c:v>
                </c:pt>
                <c:pt idx="14">
                  <c:v>10419</c:v>
                </c:pt>
                <c:pt idx="15">
                  <c:v>11682</c:v>
                </c:pt>
                <c:pt idx="16">
                  <c:v>14978</c:v>
                </c:pt>
                <c:pt idx="17">
                  <c:v>19571</c:v>
                </c:pt>
                <c:pt idx="18">
                  <c:v>23260</c:v>
                </c:pt>
                <c:pt idx="19">
                  <c:v>25451</c:v>
                </c:pt>
                <c:pt idx="20">
                  <c:v>27590</c:v>
                </c:pt>
                <c:pt idx="21">
                  <c:v>29556</c:v>
                </c:pt>
                <c:pt idx="22">
                  <c:v>31016</c:v>
                </c:pt>
                <c:pt idx="23">
                  <c:v>32398</c:v>
                </c:pt>
                <c:pt idx="24">
                  <c:v>33660</c:v>
                </c:pt>
                <c:pt idx="25">
                  <c:v>35014</c:v>
                </c:pt>
                <c:pt idx="26">
                  <c:v>36176</c:v>
                </c:pt>
                <c:pt idx="27">
                  <c:v>37339</c:v>
                </c:pt>
                <c:pt idx="28">
                  <c:v>38342</c:v>
                </c:pt>
                <c:pt idx="29">
                  <c:v>39383</c:v>
                </c:pt>
                <c:pt idx="30">
                  <c:v>40406</c:v>
                </c:pt>
                <c:pt idx="31">
                  <c:v>41471</c:v>
                </c:pt>
                <c:pt idx="32">
                  <c:v>42379</c:v>
                </c:pt>
                <c:pt idx="33">
                  <c:v>42721</c:v>
                </c:pt>
                <c:pt idx="34">
                  <c:v>43746</c:v>
                </c:pt>
                <c:pt idx="35">
                  <c:v>45332</c:v>
                </c:pt>
                <c:pt idx="36">
                  <c:v>45452</c:v>
                </c:pt>
                <c:pt idx="37">
                  <c:v>46412</c:v>
                </c:pt>
                <c:pt idx="38">
                  <c:v>47386</c:v>
                </c:pt>
                <c:pt idx="39">
                  <c:v>48115</c:v>
                </c:pt>
                <c:pt idx="40">
                  <c:v>48896</c:v>
                </c:pt>
                <c:pt idx="41">
                  <c:v>49959</c:v>
                </c:pt>
                <c:pt idx="42">
                  <c:v>51032</c:v>
                </c:pt>
                <c:pt idx="43">
                  <c:v>51866</c:v>
                </c:pt>
                <c:pt idx="44">
                  <c:v>52581</c:v>
                </c:pt>
                <c:pt idx="45">
                  <c:v>53385</c:v>
                </c:pt>
                <c:pt idx="46">
                  <c:v>54308</c:v>
                </c:pt>
                <c:pt idx="47">
                  <c:v>55367</c:v>
                </c:pt>
                <c:pt idx="48">
                  <c:v>56310</c:v>
                </c:pt>
                <c:pt idx="49">
                  <c:v>57357</c:v>
                </c:pt>
                <c:pt idx="50">
                  <c:v>58224</c:v>
                </c:pt>
                <c:pt idx="51">
                  <c:v>59291</c:v>
                </c:pt>
                <c:pt idx="52">
                  <c:v>60255</c:v>
                </c:pt>
                <c:pt idx="53">
                  <c:v>61579</c:v>
                </c:pt>
                <c:pt idx="54">
                  <c:v>62925</c:v>
                </c:pt>
                <c:pt idx="55">
                  <c:v>64028</c:v>
                </c:pt>
                <c:pt idx="56">
                  <c:v>64537</c:v>
                </c:pt>
                <c:pt idx="57">
                  <c:v>65186</c:v>
                </c:pt>
                <c:pt idx="58">
                  <c:v>67427</c:v>
                </c:pt>
                <c:pt idx="59">
                  <c:v>68232</c:v>
                </c:pt>
                <c:pt idx="60">
                  <c:v>68755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BA77-45A8-8548-115B7D4DBC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5446016"/>
        <c:axId val="165435648"/>
      </c:lineChart>
      <c:dateAx>
        <c:axId val="16543155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Month of Treatment Initiation</a:t>
                </a:r>
              </a:p>
            </c:rich>
          </c:tx>
          <c:layout>
            <c:manualLayout>
              <c:xMode val="edge"/>
              <c:yMode val="edge"/>
              <c:x val="0.40591431284714258"/>
              <c:y val="0.88915477050660585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[$-409]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18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5433728"/>
        <c:crosses val="autoZero"/>
        <c:auto val="1"/>
        <c:lblOffset val="100"/>
        <c:baseTimeUnit val="months"/>
        <c:majorUnit val="2"/>
        <c:majorTimeUnit val="months"/>
      </c:dateAx>
      <c:valAx>
        <c:axId val="165433728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chemeClr val="bg1">
                  <a:lumMod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Patients Initiating Treatment per Month</a:t>
                </a:r>
              </a:p>
            </c:rich>
          </c:tx>
          <c:layout>
            <c:manualLayout>
              <c:xMode val="edge"/>
              <c:yMode val="edge"/>
              <c:x val="1.9279784813907196E-2"/>
              <c:y val="6.9626714423567507E-2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5431552"/>
        <c:crosses val="autoZero"/>
        <c:crossBetween val="midCat"/>
      </c:valAx>
      <c:valAx>
        <c:axId val="165435648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Cumulative Patients Initiated Treatment</a:t>
                </a:r>
              </a:p>
            </c:rich>
          </c:tx>
          <c:layout>
            <c:manualLayout>
              <c:xMode val="edge"/>
              <c:yMode val="edge"/>
              <c:x val="0.96665846903655517"/>
              <c:y val="6.9735473498960338E-2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5446016"/>
        <c:crosses val="max"/>
        <c:crossBetween val="between"/>
      </c:valAx>
      <c:dateAx>
        <c:axId val="165446016"/>
        <c:scaling>
          <c:orientation val="minMax"/>
        </c:scaling>
        <c:delete val="1"/>
        <c:axPos val="b"/>
        <c:numFmt formatCode="[$-409]mmm\-yy;@" sourceLinked="1"/>
        <c:majorTickMark val="out"/>
        <c:minorTickMark val="none"/>
        <c:tickLblPos val="nextTo"/>
        <c:crossAx val="165435648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8770557399495535"/>
          <c:y val="0.94366488038826313"/>
          <c:w val="0.6245887796569638"/>
          <c:h val="5.633511961173685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aseline="0">
          <a:solidFill>
            <a:schemeClr val="tx1"/>
          </a:solidFill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1604991779016112E-2"/>
          <c:y val="3.6250386636192469E-2"/>
          <c:w val="0.80288439777916376"/>
          <c:h val="0.707750784170854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Positive</c:v>
                </c:pt>
              </c:strCache>
            </c:strRef>
          </c:tx>
          <c:spPr>
            <a:gradFill flip="none" rotWithShape="1">
              <a:gsLst>
                <a:gs pos="0">
                  <a:srgbClr val="00B0F0">
                    <a:shade val="30000"/>
                    <a:satMod val="115000"/>
                  </a:srgbClr>
                </a:gs>
                <a:gs pos="50000">
                  <a:srgbClr val="00B0F0">
                    <a:shade val="67500"/>
                    <a:satMod val="115000"/>
                  </a:srgbClr>
                </a:gs>
                <a:gs pos="100000">
                  <a:srgbClr val="00B0F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Sheet1!$A$2:$A$65</c:f>
              <c:numCache>
                <c:formatCode>mmm\-yy</c:formatCode>
                <c:ptCount val="64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  <c:pt idx="53">
                  <c:v>43617</c:v>
                </c:pt>
                <c:pt idx="54">
                  <c:v>43647</c:v>
                </c:pt>
                <c:pt idx="55">
                  <c:v>43678</c:v>
                </c:pt>
                <c:pt idx="56">
                  <c:v>43709</c:v>
                </c:pt>
                <c:pt idx="57">
                  <c:v>43739</c:v>
                </c:pt>
                <c:pt idx="58">
                  <c:v>43770</c:v>
                </c:pt>
                <c:pt idx="59">
                  <c:v>43800</c:v>
                </c:pt>
                <c:pt idx="60">
                  <c:v>43831</c:v>
                </c:pt>
                <c:pt idx="61">
                  <c:v>43862</c:v>
                </c:pt>
                <c:pt idx="62">
                  <c:v>43891</c:v>
                </c:pt>
                <c:pt idx="63">
                  <c:v>43922</c:v>
                </c:pt>
              </c:numCache>
            </c:numRef>
          </c:cat>
          <c:val>
            <c:numRef>
              <c:f>Sheet1!$B$2:$B$65</c:f>
              <c:numCache>
                <c:formatCode>General</c:formatCode>
                <c:ptCount val="64"/>
                <c:pt idx="0">
                  <c:v>142</c:v>
                </c:pt>
                <c:pt idx="1">
                  <c:v>226</c:v>
                </c:pt>
                <c:pt idx="2">
                  <c:v>222</c:v>
                </c:pt>
                <c:pt idx="3">
                  <c:v>476</c:v>
                </c:pt>
                <c:pt idx="4">
                  <c:v>2376</c:v>
                </c:pt>
                <c:pt idx="5">
                  <c:v>2158</c:v>
                </c:pt>
                <c:pt idx="6">
                  <c:v>2026</c:v>
                </c:pt>
                <c:pt idx="7">
                  <c:v>1955</c:v>
                </c:pt>
                <c:pt idx="8">
                  <c:v>1996</c:v>
                </c:pt>
                <c:pt idx="9">
                  <c:v>1749</c:v>
                </c:pt>
                <c:pt idx="10">
                  <c:v>1970</c:v>
                </c:pt>
                <c:pt idx="11">
                  <c:v>2027</c:v>
                </c:pt>
                <c:pt idx="12">
                  <c:v>1625</c:v>
                </c:pt>
                <c:pt idx="13">
                  <c:v>2148</c:v>
                </c:pt>
                <c:pt idx="14">
                  <c:v>2163</c:v>
                </c:pt>
                <c:pt idx="15">
                  <c:v>1476</c:v>
                </c:pt>
                <c:pt idx="16">
                  <c:v>1503</c:v>
                </c:pt>
                <c:pt idx="17">
                  <c:v>2417</c:v>
                </c:pt>
                <c:pt idx="18">
                  <c:v>2083</c:v>
                </c:pt>
                <c:pt idx="19">
                  <c:v>1983</c:v>
                </c:pt>
                <c:pt idx="20">
                  <c:v>2017</c:v>
                </c:pt>
                <c:pt idx="21">
                  <c:v>1827</c:v>
                </c:pt>
                <c:pt idx="22">
                  <c:v>3054</c:v>
                </c:pt>
                <c:pt idx="23">
                  <c:v>2752</c:v>
                </c:pt>
                <c:pt idx="24">
                  <c:v>2717</c:v>
                </c:pt>
                <c:pt idx="25">
                  <c:v>3090</c:v>
                </c:pt>
                <c:pt idx="26">
                  <c:v>3083</c:v>
                </c:pt>
                <c:pt idx="27">
                  <c:v>2724</c:v>
                </c:pt>
                <c:pt idx="28">
                  <c:v>2281</c:v>
                </c:pt>
                <c:pt idx="29">
                  <c:v>2736</c:v>
                </c:pt>
                <c:pt idx="30">
                  <c:v>3020</c:v>
                </c:pt>
                <c:pt idx="31">
                  <c:v>2757</c:v>
                </c:pt>
                <c:pt idx="32">
                  <c:v>2622</c:v>
                </c:pt>
                <c:pt idx="33">
                  <c:v>2870</c:v>
                </c:pt>
                <c:pt idx="34">
                  <c:v>2572</c:v>
                </c:pt>
                <c:pt idx="35">
                  <c:v>2458</c:v>
                </c:pt>
                <c:pt idx="36">
                  <c:v>2007</c:v>
                </c:pt>
                <c:pt idx="37">
                  <c:v>2087</c:v>
                </c:pt>
                <c:pt idx="38">
                  <c:v>1879</c:v>
                </c:pt>
                <c:pt idx="39">
                  <c:v>2260</c:v>
                </c:pt>
                <c:pt idx="40">
                  <c:v>2575</c:v>
                </c:pt>
                <c:pt idx="41">
                  <c:v>2431</c:v>
                </c:pt>
                <c:pt idx="42">
                  <c:v>2221</c:v>
                </c:pt>
                <c:pt idx="43">
                  <c:v>2017</c:v>
                </c:pt>
                <c:pt idx="44">
                  <c:v>1915</c:v>
                </c:pt>
                <c:pt idx="45">
                  <c:v>1951</c:v>
                </c:pt>
                <c:pt idx="46">
                  <c:v>1868</c:v>
                </c:pt>
                <c:pt idx="47">
                  <c:v>1735</c:v>
                </c:pt>
                <c:pt idx="48">
                  <c:v>1695</c:v>
                </c:pt>
                <c:pt idx="49">
                  <c:v>1774</c:v>
                </c:pt>
                <c:pt idx="50">
                  <c:v>1919</c:v>
                </c:pt>
                <c:pt idx="51">
                  <c:v>1610</c:v>
                </c:pt>
                <c:pt idx="52">
                  <c:v>1910</c:v>
                </c:pt>
                <c:pt idx="53">
                  <c:v>1595</c:v>
                </c:pt>
                <c:pt idx="54">
                  <c:v>1811</c:v>
                </c:pt>
                <c:pt idx="55">
                  <c:v>1968</c:v>
                </c:pt>
                <c:pt idx="56">
                  <c:v>1881</c:v>
                </c:pt>
                <c:pt idx="57">
                  <c:v>2078</c:v>
                </c:pt>
                <c:pt idx="58">
                  <c:v>1680</c:v>
                </c:pt>
                <c:pt idx="59">
                  <c:v>1489</c:v>
                </c:pt>
                <c:pt idx="60">
                  <c:v>1386</c:v>
                </c:pt>
                <c:pt idx="61">
                  <c:v>1384</c:v>
                </c:pt>
                <c:pt idx="62">
                  <c:v>1023</c:v>
                </c:pt>
                <c:pt idx="63">
                  <c:v>517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9A0-49DB-80B7-4773B0CA68C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Negative</c:v>
                </c:pt>
              </c:strCache>
            </c:strRef>
          </c:tx>
          <c:spPr>
            <a:gradFill flip="none" rotWithShape="1">
              <a:gsLst>
                <a:gs pos="0">
                  <a:srgbClr val="92D050">
                    <a:shade val="30000"/>
                    <a:satMod val="115000"/>
                  </a:srgbClr>
                </a:gs>
                <a:gs pos="50000">
                  <a:srgbClr val="92D050">
                    <a:shade val="67500"/>
                    <a:satMod val="115000"/>
                  </a:srgbClr>
                </a:gs>
                <a:gs pos="100000">
                  <a:srgbClr val="92D05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92D050"/>
              </a:solidFill>
            </a:ln>
            <a:effectLst/>
          </c:spPr>
          <c:invertIfNegative val="0"/>
          <c:cat>
            <c:numRef>
              <c:f>Sheet1!$A$2:$A$65</c:f>
              <c:numCache>
                <c:formatCode>mmm\-yy</c:formatCode>
                <c:ptCount val="64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  <c:pt idx="53">
                  <c:v>43617</c:v>
                </c:pt>
                <c:pt idx="54">
                  <c:v>43647</c:v>
                </c:pt>
                <c:pt idx="55">
                  <c:v>43678</c:v>
                </c:pt>
                <c:pt idx="56">
                  <c:v>43709</c:v>
                </c:pt>
                <c:pt idx="57">
                  <c:v>43739</c:v>
                </c:pt>
                <c:pt idx="58">
                  <c:v>43770</c:v>
                </c:pt>
                <c:pt idx="59">
                  <c:v>43800</c:v>
                </c:pt>
                <c:pt idx="60">
                  <c:v>43831</c:v>
                </c:pt>
                <c:pt idx="61">
                  <c:v>43862</c:v>
                </c:pt>
                <c:pt idx="62">
                  <c:v>43891</c:v>
                </c:pt>
                <c:pt idx="63">
                  <c:v>43922</c:v>
                </c:pt>
              </c:numCache>
            </c:numRef>
          </c:cat>
          <c:val>
            <c:numRef>
              <c:f>Sheet1!$C$2:$C$65</c:f>
              <c:numCache>
                <c:formatCode>General</c:formatCode>
                <c:ptCount val="64"/>
                <c:pt idx="0">
                  <c:v>1006</c:v>
                </c:pt>
                <c:pt idx="1">
                  <c:v>1811</c:v>
                </c:pt>
                <c:pt idx="2">
                  <c:v>2050</c:v>
                </c:pt>
                <c:pt idx="3">
                  <c:v>1560</c:v>
                </c:pt>
                <c:pt idx="4">
                  <c:v>1503</c:v>
                </c:pt>
                <c:pt idx="5">
                  <c:v>1834</c:v>
                </c:pt>
                <c:pt idx="6">
                  <c:v>1824</c:v>
                </c:pt>
                <c:pt idx="7">
                  <c:v>1941</c:v>
                </c:pt>
                <c:pt idx="8">
                  <c:v>2347</c:v>
                </c:pt>
                <c:pt idx="9">
                  <c:v>2284</c:v>
                </c:pt>
                <c:pt idx="10">
                  <c:v>3201</c:v>
                </c:pt>
                <c:pt idx="11">
                  <c:v>2879</c:v>
                </c:pt>
                <c:pt idx="12">
                  <c:v>3067</c:v>
                </c:pt>
                <c:pt idx="13">
                  <c:v>4275</c:v>
                </c:pt>
                <c:pt idx="14">
                  <c:v>4013</c:v>
                </c:pt>
                <c:pt idx="15">
                  <c:v>2961</c:v>
                </c:pt>
                <c:pt idx="16">
                  <c:v>3031</c:v>
                </c:pt>
                <c:pt idx="17">
                  <c:v>3484</c:v>
                </c:pt>
                <c:pt idx="18">
                  <c:v>3224</c:v>
                </c:pt>
                <c:pt idx="19">
                  <c:v>3448</c:v>
                </c:pt>
                <c:pt idx="20">
                  <c:v>4265</c:v>
                </c:pt>
                <c:pt idx="21">
                  <c:v>5792</c:v>
                </c:pt>
                <c:pt idx="22">
                  <c:v>15280</c:v>
                </c:pt>
                <c:pt idx="23">
                  <c:v>18849</c:v>
                </c:pt>
                <c:pt idx="24">
                  <c:v>18020</c:v>
                </c:pt>
                <c:pt idx="25">
                  <c:v>19521</c:v>
                </c:pt>
                <c:pt idx="26">
                  <c:v>20318</c:v>
                </c:pt>
                <c:pt idx="27">
                  <c:v>19838</c:v>
                </c:pt>
                <c:pt idx="28">
                  <c:v>18026</c:v>
                </c:pt>
                <c:pt idx="29">
                  <c:v>22815</c:v>
                </c:pt>
                <c:pt idx="30">
                  <c:v>25882</c:v>
                </c:pt>
                <c:pt idx="31">
                  <c:v>26292</c:v>
                </c:pt>
                <c:pt idx="32">
                  <c:v>29240</c:v>
                </c:pt>
                <c:pt idx="33">
                  <c:v>33256</c:v>
                </c:pt>
                <c:pt idx="34">
                  <c:v>29898</c:v>
                </c:pt>
                <c:pt idx="35">
                  <c:v>27679</c:v>
                </c:pt>
                <c:pt idx="36">
                  <c:v>22370</c:v>
                </c:pt>
                <c:pt idx="37">
                  <c:v>24013</c:v>
                </c:pt>
                <c:pt idx="38">
                  <c:v>22348</c:v>
                </c:pt>
                <c:pt idx="39">
                  <c:v>32158</c:v>
                </c:pt>
                <c:pt idx="40">
                  <c:v>38884</c:v>
                </c:pt>
                <c:pt idx="41">
                  <c:v>36775</c:v>
                </c:pt>
                <c:pt idx="42">
                  <c:v>39912</c:v>
                </c:pt>
                <c:pt idx="43">
                  <c:v>38781</c:v>
                </c:pt>
                <c:pt idx="44">
                  <c:v>35884</c:v>
                </c:pt>
                <c:pt idx="45">
                  <c:v>40256</c:v>
                </c:pt>
                <c:pt idx="46">
                  <c:v>36686</c:v>
                </c:pt>
                <c:pt idx="47">
                  <c:v>40885</c:v>
                </c:pt>
                <c:pt idx="48">
                  <c:v>41250</c:v>
                </c:pt>
                <c:pt idx="49">
                  <c:v>45809</c:v>
                </c:pt>
                <c:pt idx="50">
                  <c:v>49308</c:v>
                </c:pt>
                <c:pt idx="51">
                  <c:v>50073</c:v>
                </c:pt>
                <c:pt idx="52">
                  <c:v>67098</c:v>
                </c:pt>
                <c:pt idx="53">
                  <c:v>55642</c:v>
                </c:pt>
                <c:pt idx="54">
                  <c:v>73352</c:v>
                </c:pt>
                <c:pt idx="55">
                  <c:v>86421</c:v>
                </c:pt>
                <c:pt idx="56">
                  <c:v>93204</c:v>
                </c:pt>
                <c:pt idx="57">
                  <c:v>109814</c:v>
                </c:pt>
                <c:pt idx="58">
                  <c:v>100838</c:v>
                </c:pt>
                <c:pt idx="59">
                  <c:v>87709</c:v>
                </c:pt>
                <c:pt idx="60">
                  <c:v>71217</c:v>
                </c:pt>
                <c:pt idx="61">
                  <c:v>78421</c:v>
                </c:pt>
                <c:pt idx="62">
                  <c:v>63789</c:v>
                </c:pt>
                <c:pt idx="63">
                  <c:v>33373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9A0-49DB-80B7-4773B0CA68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65311232"/>
        <c:axId val="165313152"/>
      </c:barChart>
      <c:lineChart>
        <c:grouping val="standard"/>
        <c:varyColors val="0"/>
        <c:ser>
          <c:idx val="2"/>
          <c:order val="2"/>
          <c:tx>
            <c:strRef>
              <c:f>Sheet1!$E$1</c:f>
              <c:strCache>
                <c:ptCount val="1"/>
                <c:pt idx="0">
                  <c:v>Cumulative Persons Screened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Sheet1!$A$2:$A$65</c:f>
              <c:numCache>
                <c:formatCode>mmm\-yy</c:formatCode>
                <c:ptCount val="64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  <c:pt idx="53">
                  <c:v>43617</c:v>
                </c:pt>
                <c:pt idx="54">
                  <c:v>43647</c:v>
                </c:pt>
                <c:pt idx="55">
                  <c:v>43678</c:v>
                </c:pt>
                <c:pt idx="56">
                  <c:v>43709</c:v>
                </c:pt>
                <c:pt idx="57">
                  <c:v>43739</c:v>
                </c:pt>
                <c:pt idx="58">
                  <c:v>43770</c:v>
                </c:pt>
                <c:pt idx="59">
                  <c:v>43800</c:v>
                </c:pt>
                <c:pt idx="60">
                  <c:v>43831</c:v>
                </c:pt>
                <c:pt idx="61">
                  <c:v>43862</c:v>
                </c:pt>
                <c:pt idx="62">
                  <c:v>43891</c:v>
                </c:pt>
                <c:pt idx="63">
                  <c:v>43922</c:v>
                </c:pt>
              </c:numCache>
            </c:numRef>
          </c:cat>
          <c:val>
            <c:numRef>
              <c:f>Sheet1!$E$2:$E$65</c:f>
              <c:numCache>
                <c:formatCode>General</c:formatCode>
                <c:ptCount val="64"/>
                <c:pt idx="0">
                  <c:v>1148</c:v>
                </c:pt>
                <c:pt idx="1">
                  <c:v>3185</c:v>
                </c:pt>
                <c:pt idx="2">
                  <c:v>5457</c:v>
                </c:pt>
                <c:pt idx="3">
                  <c:v>7493</c:v>
                </c:pt>
                <c:pt idx="4">
                  <c:v>11372</c:v>
                </c:pt>
                <c:pt idx="5">
                  <c:v>15364</c:v>
                </c:pt>
                <c:pt idx="6">
                  <c:v>19214</c:v>
                </c:pt>
                <c:pt idx="7">
                  <c:v>23110</c:v>
                </c:pt>
                <c:pt idx="8">
                  <c:v>27453</c:v>
                </c:pt>
                <c:pt idx="9">
                  <c:v>31486</c:v>
                </c:pt>
                <c:pt idx="10">
                  <c:v>36657</c:v>
                </c:pt>
                <c:pt idx="11">
                  <c:v>41563</c:v>
                </c:pt>
                <c:pt idx="12">
                  <c:v>46255</c:v>
                </c:pt>
                <c:pt idx="13">
                  <c:v>52678</c:v>
                </c:pt>
                <c:pt idx="14">
                  <c:v>58854</c:v>
                </c:pt>
                <c:pt idx="15">
                  <c:v>63291</c:v>
                </c:pt>
                <c:pt idx="16">
                  <c:v>67825</c:v>
                </c:pt>
                <c:pt idx="17">
                  <c:v>73726</c:v>
                </c:pt>
                <c:pt idx="18">
                  <c:v>79033</c:v>
                </c:pt>
                <c:pt idx="19">
                  <c:v>84464</c:v>
                </c:pt>
                <c:pt idx="20">
                  <c:v>90746</c:v>
                </c:pt>
                <c:pt idx="21">
                  <c:v>98365</c:v>
                </c:pt>
                <c:pt idx="22">
                  <c:v>116699</c:v>
                </c:pt>
                <c:pt idx="23">
                  <c:v>138300</c:v>
                </c:pt>
                <c:pt idx="24">
                  <c:v>159037</c:v>
                </c:pt>
                <c:pt idx="25">
                  <c:v>181648</c:v>
                </c:pt>
                <c:pt idx="26">
                  <c:v>205049</c:v>
                </c:pt>
                <c:pt idx="27">
                  <c:v>227613</c:v>
                </c:pt>
                <c:pt idx="28">
                  <c:v>247920</c:v>
                </c:pt>
                <c:pt idx="29">
                  <c:v>273471</c:v>
                </c:pt>
                <c:pt idx="30">
                  <c:v>302373</c:v>
                </c:pt>
                <c:pt idx="31">
                  <c:v>331422</c:v>
                </c:pt>
                <c:pt idx="32">
                  <c:v>363287</c:v>
                </c:pt>
                <c:pt idx="33">
                  <c:v>399418</c:v>
                </c:pt>
                <c:pt idx="34">
                  <c:v>431890</c:v>
                </c:pt>
                <c:pt idx="35">
                  <c:v>462031</c:v>
                </c:pt>
                <c:pt idx="36">
                  <c:v>486408</c:v>
                </c:pt>
                <c:pt idx="37">
                  <c:v>512508</c:v>
                </c:pt>
                <c:pt idx="38">
                  <c:v>536735</c:v>
                </c:pt>
                <c:pt idx="39">
                  <c:v>571153</c:v>
                </c:pt>
                <c:pt idx="40">
                  <c:v>612612</c:v>
                </c:pt>
                <c:pt idx="41">
                  <c:v>651818</c:v>
                </c:pt>
                <c:pt idx="42">
                  <c:v>693951</c:v>
                </c:pt>
                <c:pt idx="43">
                  <c:v>734749</c:v>
                </c:pt>
                <c:pt idx="44">
                  <c:v>772548</c:v>
                </c:pt>
                <c:pt idx="45">
                  <c:v>814755</c:v>
                </c:pt>
                <c:pt idx="46">
                  <c:v>853309</c:v>
                </c:pt>
                <c:pt idx="47">
                  <c:v>895929</c:v>
                </c:pt>
                <c:pt idx="48">
                  <c:v>938874</c:v>
                </c:pt>
                <c:pt idx="49">
                  <c:v>986457</c:v>
                </c:pt>
                <c:pt idx="50">
                  <c:v>1037684</c:v>
                </c:pt>
                <c:pt idx="51">
                  <c:v>1089367</c:v>
                </c:pt>
                <c:pt idx="52">
                  <c:v>1158375</c:v>
                </c:pt>
                <c:pt idx="53">
                  <c:v>1215612</c:v>
                </c:pt>
                <c:pt idx="54">
                  <c:v>1290775</c:v>
                </c:pt>
                <c:pt idx="55">
                  <c:v>1379164</c:v>
                </c:pt>
                <c:pt idx="56">
                  <c:v>1474249</c:v>
                </c:pt>
                <c:pt idx="57">
                  <c:v>1586141</c:v>
                </c:pt>
                <c:pt idx="58">
                  <c:v>1688659</c:v>
                </c:pt>
                <c:pt idx="59">
                  <c:v>1777857</c:v>
                </c:pt>
                <c:pt idx="60">
                  <c:v>1850460</c:v>
                </c:pt>
                <c:pt idx="61">
                  <c:v>1930265</c:v>
                </c:pt>
                <c:pt idx="62">
                  <c:v>1995077</c:v>
                </c:pt>
                <c:pt idx="63">
                  <c:v>2028967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09A0-49DB-80B7-4773B0CA68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5325440"/>
        <c:axId val="165323520"/>
      </c:lineChart>
      <c:dateAx>
        <c:axId val="16531123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/>
                  <a:t>Month of Most Recent Screening</a:t>
                </a:r>
              </a:p>
            </c:rich>
          </c:tx>
          <c:layout>
            <c:manualLayout>
              <c:xMode val="edge"/>
              <c:yMode val="edge"/>
              <c:x val="0.38020926438249275"/>
              <c:y val="0.85084832412820621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18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5313152"/>
        <c:crosses val="autoZero"/>
        <c:auto val="1"/>
        <c:lblOffset val="100"/>
        <c:baseTimeUnit val="months"/>
        <c:majorUnit val="3"/>
        <c:majorTimeUnit val="months"/>
      </c:dateAx>
      <c:valAx>
        <c:axId val="165313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Persons Screened per Month</a:t>
                </a:r>
              </a:p>
            </c:rich>
          </c:tx>
          <c:layout>
            <c:manualLayout>
              <c:xMode val="edge"/>
              <c:yMode val="edge"/>
              <c:x val="0"/>
              <c:y val="0.14614582191108827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5311232"/>
        <c:crosses val="autoZero"/>
        <c:crossBetween val="midCat"/>
      </c:valAx>
      <c:valAx>
        <c:axId val="165323520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/>
                  <a:t>Cumulative Persons Screened</a:t>
                </a:r>
              </a:p>
            </c:rich>
          </c:tx>
          <c:layout>
            <c:manualLayout>
              <c:xMode val="edge"/>
              <c:yMode val="edge"/>
              <c:x val="0.97179163415383896"/>
              <c:y val="0.15756758602513565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5325440"/>
        <c:crosses val="max"/>
        <c:crossBetween val="between"/>
      </c:valAx>
      <c:dateAx>
        <c:axId val="165325440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165323520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1604991779016112E-2"/>
          <c:y val="3.6250386636192469E-2"/>
          <c:w val="0.80288439777916376"/>
          <c:h val="0.707750784170854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Positive</c:v>
                </c:pt>
              </c:strCache>
            </c:strRef>
          </c:tx>
          <c:spPr>
            <a:gradFill flip="none" rotWithShape="1">
              <a:gsLst>
                <a:gs pos="0">
                  <a:srgbClr val="00B0F0">
                    <a:shade val="30000"/>
                    <a:satMod val="115000"/>
                  </a:srgbClr>
                </a:gs>
                <a:gs pos="50000">
                  <a:srgbClr val="00B0F0">
                    <a:shade val="67500"/>
                    <a:satMod val="115000"/>
                  </a:srgbClr>
                </a:gs>
                <a:gs pos="100000">
                  <a:srgbClr val="00B0F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Sheet1!$A$2:$A$65</c:f>
              <c:numCache>
                <c:formatCode>mmm\-yy</c:formatCode>
                <c:ptCount val="64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  <c:pt idx="53">
                  <c:v>43617</c:v>
                </c:pt>
                <c:pt idx="54">
                  <c:v>43647</c:v>
                </c:pt>
                <c:pt idx="55">
                  <c:v>43678</c:v>
                </c:pt>
                <c:pt idx="56">
                  <c:v>43709</c:v>
                </c:pt>
                <c:pt idx="57">
                  <c:v>43739</c:v>
                </c:pt>
                <c:pt idx="58">
                  <c:v>43770</c:v>
                </c:pt>
                <c:pt idx="59">
                  <c:v>43800</c:v>
                </c:pt>
                <c:pt idx="60">
                  <c:v>43831</c:v>
                </c:pt>
                <c:pt idx="61">
                  <c:v>43862</c:v>
                </c:pt>
                <c:pt idx="62">
                  <c:v>43891</c:v>
                </c:pt>
                <c:pt idx="63">
                  <c:v>43922</c:v>
                </c:pt>
              </c:numCache>
            </c:numRef>
          </c:cat>
          <c:val>
            <c:numRef>
              <c:f>Sheet1!$B$2:$B$65</c:f>
              <c:numCache>
                <c:formatCode>General</c:formatCode>
                <c:ptCount val="64"/>
                <c:pt idx="0">
                  <c:v>172</c:v>
                </c:pt>
                <c:pt idx="1">
                  <c:v>297</c:v>
                </c:pt>
                <c:pt idx="2">
                  <c:v>337</c:v>
                </c:pt>
                <c:pt idx="3">
                  <c:v>771</c:v>
                </c:pt>
                <c:pt idx="4">
                  <c:v>2225</c:v>
                </c:pt>
                <c:pt idx="5">
                  <c:v>2185</c:v>
                </c:pt>
                <c:pt idx="6">
                  <c:v>1905</c:v>
                </c:pt>
                <c:pt idx="7">
                  <c:v>1990</c:v>
                </c:pt>
                <c:pt idx="8">
                  <c:v>1843</c:v>
                </c:pt>
                <c:pt idx="9">
                  <c:v>1500</c:v>
                </c:pt>
                <c:pt idx="10">
                  <c:v>1882</c:v>
                </c:pt>
                <c:pt idx="11">
                  <c:v>1905</c:v>
                </c:pt>
                <c:pt idx="12">
                  <c:v>1684</c:v>
                </c:pt>
                <c:pt idx="13">
                  <c:v>2157</c:v>
                </c:pt>
                <c:pt idx="14">
                  <c:v>2121</c:v>
                </c:pt>
                <c:pt idx="15">
                  <c:v>1453</c:v>
                </c:pt>
                <c:pt idx="16">
                  <c:v>1426</c:v>
                </c:pt>
                <c:pt idx="17">
                  <c:v>2091</c:v>
                </c:pt>
                <c:pt idx="18">
                  <c:v>1865</c:v>
                </c:pt>
                <c:pt idx="19">
                  <c:v>1935</c:v>
                </c:pt>
                <c:pt idx="20">
                  <c:v>1959</c:v>
                </c:pt>
                <c:pt idx="21">
                  <c:v>1777</c:v>
                </c:pt>
                <c:pt idx="22">
                  <c:v>2928</c:v>
                </c:pt>
                <c:pt idx="23">
                  <c:v>2776</c:v>
                </c:pt>
                <c:pt idx="24">
                  <c:v>2579</c:v>
                </c:pt>
                <c:pt idx="25">
                  <c:v>2850</c:v>
                </c:pt>
                <c:pt idx="26">
                  <c:v>2634</c:v>
                </c:pt>
                <c:pt idx="27">
                  <c:v>2250</c:v>
                </c:pt>
                <c:pt idx="28">
                  <c:v>1590</c:v>
                </c:pt>
                <c:pt idx="29">
                  <c:v>2211</c:v>
                </c:pt>
                <c:pt idx="30">
                  <c:v>2545</c:v>
                </c:pt>
                <c:pt idx="31">
                  <c:v>2378</c:v>
                </c:pt>
                <c:pt idx="32">
                  <c:v>2028</c:v>
                </c:pt>
                <c:pt idx="33">
                  <c:v>2129</c:v>
                </c:pt>
                <c:pt idx="34">
                  <c:v>1689</c:v>
                </c:pt>
                <c:pt idx="35">
                  <c:v>1570</c:v>
                </c:pt>
                <c:pt idx="36">
                  <c:v>1279</c:v>
                </c:pt>
                <c:pt idx="37">
                  <c:v>1308</c:v>
                </c:pt>
                <c:pt idx="38">
                  <c:v>1549</c:v>
                </c:pt>
                <c:pt idx="39">
                  <c:v>1906</c:v>
                </c:pt>
                <c:pt idx="40">
                  <c:v>2150</c:v>
                </c:pt>
                <c:pt idx="41">
                  <c:v>2072</c:v>
                </c:pt>
                <c:pt idx="42">
                  <c:v>1876</c:v>
                </c:pt>
                <c:pt idx="43">
                  <c:v>1687</c:v>
                </c:pt>
                <c:pt idx="44">
                  <c:v>1576</c:v>
                </c:pt>
                <c:pt idx="45">
                  <c:v>1574</c:v>
                </c:pt>
                <c:pt idx="46">
                  <c:v>1540</c:v>
                </c:pt>
                <c:pt idx="47">
                  <c:v>1452</c:v>
                </c:pt>
                <c:pt idx="48">
                  <c:v>1352</c:v>
                </c:pt>
                <c:pt idx="49">
                  <c:v>1418</c:v>
                </c:pt>
                <c:pt idx="50">
                  <c:v>1514</c:v>
                </c:pt>
                <c:pt idx="51">
                  <c:v>1264</c:v>
                </c:pt>
                <c:pt idx="52">
                  <c:v>1507</c:v>
                </c:pt>
                <c:pt idx="53">
                  <c:v>1219</c:v>
                </c:pt>
                <c:pt idx="54">
                  <c:v>1415</c:v>
                </c:pt>
                <c:pt idx="55">
                  <c:v>1505</c:v>
                </c:pt>
                <c:pt idx="56">
                  <c:v>1442</c:v>
                </c:pt>
                <c:pt idx="57">
                  <c:v>1574</c:v>
                </c:pt>
                <c:pt idx="58">
                  <c:v>1252</c:v>
                </c:pt>
                <c:pt idx="59">
                  <c:v>1080</c:v>
                </c:pt>
                <c:pt idx="60">
                  <c:v>1014</c:v>
                </c:pt>
                <c:pt idx="61">
                  <c:v>983</c:v>
                </c:pt>
                <c:pt idx="62">
                  <c:v>700</c:v>
                </c:pt>
                <c:pt idx="63">
                  <c:v>321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9A0-49DB-80B7-4773B0CA68C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Negative</c:v>
                </c:pt>
              </c:strCache>
            </c:strRef>
          </c:tx>
          <c:spPr>
            <a:gradFill flip="none" rotWithShape="1">
              <a:gsLst>
                <a:gs pos="0">
                  <a:srgbClr val="92D050">
                    <a:shade val="30000"/>
                    <a:satMod val="115000"/>
                  </a:srgbClr>
                </a:gs>
                <a:gs pos="50000">
                  <a:srgbClr val="92D050">
                    <a:shade val="67500"/>
                    <a:satMod val="115000"/>
                  </a:srgbClr>
                </a:gs>
                <a:gs pos="100000">
                  <a:srgbClr val="92D05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92D050"/>
              </a:solidFill>
            </a:ln>
            <a:effectLst/>
          </c:spPr>
          <c:invertIfNegative val="0"/>
          <c:cat>
            <c:numRef>
              <c:f>Sheet1!$A$2:$A$65</c:f>
              <c:numCache>
                <c:formatCode>mmm\-yy</c:formatCode>
                <c:ptCount val="64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  <c:pt idx="53">
                  <c:v>43617</c:v>
                </c:pt>
                <c:pt idx="54">
                  <c:v>43647</c:v>
                </c:pt>
                <c:pt idx="55">
                  <c:v>43678</c:v>
                </c:pt>
                <c:pt idx="56">
                  <c:v>43709</c:v>
                </c:pt>
                <c:pt idx="57">
                  <c:v>43739</c:v>
                </c:pt>
                <c:pt idx="58">
                  <c:v>43770</c:v>
                </c:pt>
                <c:pt idx="59">
                  <c:v>43800</c:v>
                </c:pt>
                <c:pt idx="60">
                  <c:v>43831</c:v>
                </c:pt>
                <c:pt idx="61">
                  <c:v>43862</c:v>
                </c:pt>
                <c:pt idx="62">
                  <c:v>43891</c:v>
                </c:pt>
                <c:pt idx="63">
                  <c:v>43922</c:v>
                </c:pt>
              </c:numCache>
            </c:numRef>
          </c:cat>
          <c:val>
            <c:numRef>
              <c:f>Sheet1!$C$2:$C$65</c:f>
              <c:numCache>
                <c:formatCode>General</c:formatCode>
                <c:ptCount val="64"/>
                <c:pt idx="0">
                  <c:v>2267</c:v>
                </c:pt>
                <c:pt idx="1">
                  <c:v>4366</c:v>
                </c:pt>
                <c:pt idx="2">
                  <c:v>5103</c:v>
                </c:pt>
                <c:pt idx="3">
                  <c:v>3306</c:v>
                </c:pt>
                <c:pt idx="4">
                  <c:v>3795</c:v>
                </c:pt>
                <c:pt idx="5">
                  <c:v>3780</c:v>
                </c:pt>
                <c:pt idx="6">
                  <c:v>3674</c:v>
                </c:pt>
                <c:pt idx="7">
                  <c:v>4107</c:v>
                </c:pt>
                <c:pt idx="8">
                  <c:v>4805</c:v>
                </c:pt>
                <c:pt idx="9">
                  <c:v>4764</c:v>
                </c:pt>
                <c:pt idx="10">
                  <c:v>7461</c:v>
                </c:pt>
                <c:pt idx="11">
                  <c:v>6717</c:v>
                </c:pt>
                <c:pt idx="12">
                  <c:v>6809</c:v>
                </c:pt>
                <c:pt idx="13">
                  <c:v>9677</c:v>
                </c:pt>
                <c:pt idx="14">
                  <c:v>8787</c:v>
                </c:pt>
                <c:pt idx="15">
                  <c:v>6688</c:v>
                </c:pt>
                <c:pt idx="16">
                  <c:v>7334</c:v>
                </c:pt>
                <c:pt idx="17">
                  <c:v>8226</c:v>
                </c:pt>
                <c:pt idx="18">
                  <c:v>8222</c:v>
                </c:pt>
                <c:pt idx="19">
                  <c:v>9045</c:v>
                </c:pt>
                <c:pt idx="20">
                  <c:v>9722</c:v>
                </c:pt>
                <c:pt idx="21">
                  <c:v>13662</c:v>
                </c:pt>
                <c:pt idx="22">
                  <c:v>34210</c:v>
                </c:pt>
                <c:pt idx="23">
                  <c:v>39991</c:v>
                </c:pt>
                <c:pt idx="24">
                  <c:v>38152</c:v>
                </c:pt>
                <c:pt idx="25">
                  <c:v>38604</c:v>
                </c:pt>
                <c:pt idx="26">
                  <c:v>39468</c:v>
                </c:pt>
                <c:pt idx="27">
                  <c:v>37153</c:v>
                </c:pt>
                <c:pt idx="28">
                  <c:v>31557</c:v>
                </c:pt>
                <c:pt idx="29">
                  <c:v>38999</c:v>
                </c:pt>
                <c:pt idx="30">
                  <c:v>45217</c:v>
                </c:pt>
                <c:pt idx="31">
                  <c:v>44078</c:v>
                </c:pt>
                <c:pt idx="32">
                  <c:v>45687</c:v>
                </c:pt>
                <c:pt idx="33">
                  <c:v>50210</c:v>
                </c:pt>
                <c:pt idx="34">
                  <c:v>43484</c:v>
                </c:pt>
                <c:pt idx="35">
                  <c:v>37778</c:v>
                </c:pt>
                <c:pt idx="36">
                  <c:v>29338</c:v>
                </c:pt>
                <c:pt idx="37">
                  <c:v>30584</c:v>
                </c:pt>
                <c:pt idx="38">
                  <c:v>30365</c:v>
                </c:pt>
                <c:pt idx="39">
                  <c:v>43414</c:v>
                </c:pt>
                <c:pt idx="40">
                  <c:v>50256</c:v>
                </c:pt>
                <c:pt idx="41">
                  <c:v>45649</c:v>
                </c:pt>
                <c:pt idx="42">
                  <c:v>48867</c:v>
                </c:pt>
                <c:pt idx="43">
                  <c:v>45660</c:v>
                </c:pt>
                <c:pt idx="44">
                  <c:v>40171</c:v>
                </c:pt>
                <c:pt idx="45">
                  <c:v>42892</c:v>
                </c:pt>
                <c:pt idx="46">
                  <c:v>37070</c:v>
                </c:pt>
                <c:pt idx="47">
                  <c:v>39622</c:v>
                </c:pt>
                <c:pt idx="48">
                  <c:v>37795</c:v>
                </c:pt>
                <c:pt idx="49">
                  <c:v>40416</c:v>
                </c:pt>
                <c:pt idx="50">
                  <c:v>40453</c:v>
                </c:pt>
                <c:pt idx="51">
                  <c:v>38193</c:v>
                </c:pt>
                <c:pt idx="52">
                  <c:v>46178</c:v>
                </c:pt>
                <c:pt idx="53">
                  <c:v>36629</c:v>
                </c:pt>
                <c:pt idx="54">
                  <c:v>48881</c:v>
                </c:pt>
                <c:pt idx="55">
                  <c:v>56654</c:v>
                </c:pt>
                <c:pt idx="56">
                  <c:v>56560</c:v>
                </c:pt>
                <c:pt idx="57">
                  <c:v>62990</c:v>
                </c:pt>
                <c:pt idx="58">
                  <c:v>55893</c:v>
                </c:pt>
                <c:pt idx="59">
                  <c:v>43817</c:v>
                </c:pt>
                <c:pt idx="60">
                  <c:v>32416</c:v>
                </c:pt>
                <c:pt idx="61">
                  <c:v>32977</c:v>
                </c:pt>
                <c:pt idx="62">
                  <c:v>24587</c:v>
                </c:pt>
                <c:pt idx="63">
                  <c:v>11094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9A0-49DB-80B7-4773B0CA68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66198656"/>
        <c:axId val="166401536"/>
      </c:barChart>
      <c:lineChart>
        <c:grouping val="standard"/>
        <c:varyColors val="0"/>
        <c:ser>
          <c:idx val="2"/>
          <c:order val="2"/>
          <c:tx>
            <c:strRef>
              <c:f>Sheet1!$E$1</c:f>
              <c:strCache>
                <c:ptCount val="1"/>
                <c:pt idx="0">
                  <c:v>Percent Positive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Sheet1!$A$2:$A$65</c:f>
              <c:numCache>
                <c:formatCode>mmm\-yy</c:formatCode>
                <c:ptCount val="64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  <c:pt idx="53">
                  <c:v>43617</c:v>
                </c:pt>
                <c:pt idx="54">
                  <c:v>43647</c:v>
                </c:pt>
                <c:pt idx="55">
                  <c:v>43678</c:v>
                </c:pt>
                <c:pt idx="56">
                  <c:v>43709</c:v>
                </c:pt>
                <c:pt idx="57">
                  <c:v>43739</c:v>
                </c:pt>
                <c:pt idx="58">
                  <c:v>43770</c:v>
                </c:pt>
                <c:pt idx="59">
                  <c:v>43800</c:v>
                </c:pt>
                <c:pt idx="60">
                  <c:v>43831</c:v>
                </c:pt>
                <c:pt idx="61">
                  <c:v>43862</c:v>
                </c:pt>
                <c:pt idx="62">
                  <c:v>43891</c:v>
                </c:pt>
                <c:pt idx="63">
                  <c:v>43922</c:v>
                </c:pt>
              </c:numCache>
            </c:numRef>
          </c:cat>
          <c:val>
            <c:numRef>
              <c:f>Sheet1!$E$2:$E$65</c:f>
              <c:numCache>
                <c:formatCode>0.0%</c:formatCode>
                <c:ptCount val="64"/>
                <c:pt idx="0">
                  <c:v>7.0520705207052073E-2</c:v>
                </c:pt>
                <c:pt idx="1">
                  <c:v>6.3692901565515769E-2</c:v>
                </c:pt>
                <c:pt idx="2">
                  <c:v>6.1948529411764708E-2</c:v>
                </c:pt>
                <c:pt idx="3">
                  <c:v>0.18910963944076528</c:v>
                </c:pt>
                <c:pt idx="4">
                  <c:v>0.36960132890365449</c:v>
                </c:pt>
                <c:pt idx="5">
                  <c:v>0.36630343671416599</c:v>
                </c:pt>
                <c:pt idx="6">
                  <c:v>0.34145904283921852</c:v>
                </c:pt>
                <c:pt idx="7">
                  <c:v>0.32639002788256521</c:v>
                </c:pt>
                <c:pt idx="8">
                  <c:v>0.27722623345367026</c:v>
                </c:pt>
                <c:pt idx="9">
                  <c:v>0.23946360153256704</c:v>
                </c:pt>
                <c:pt idx="10">
                  <c:v>0.2014342288344215</c:v>
                </c:pt>
                <c:pt idx="11">
                  <c:v>0.220946416144746</c:v>
                </c:pt>
                <c:pt idx="12">
                  <c:v>0.19828093724243495</c:v>
                </c:pt>
                <c:pt idx="13">
                  <c:v>0.18227142132837587</c:v>
                </c:pt>
                <c:pt idx="14">
                  <c:v>0.19444444444444445</c:v>
                </c:pt>
                <c:pt idx="15">
                  <c:v>0.17847930229701511</c:v>
                </c:pt>
                <c:pt idx="16">
                  <c:v>0.16278538812785387</c:v>
                </c:pt>
                <c:pt idx="17">
                  <c:v>0.20267519627798777</c:v>
                </c:pt>
                <c:pt idx="18">
                  <c:v>0.18489144443342917</c:v>
                </c:pt>
                <c:pt idx="19">
                  <c:v>0.17622950819672131</c:v>
                </c:pt>
                <c:pt idx="20">
                  <c:v>0.16770824415717833</c:v>
                </c:pt>
                <c:pt idx="21">
                  <c:v>0.11509812811710603</c:v>
                </c:pt>
                <c:pt idx="22">
                  <c:v>7.8841079218051585E-2</c:v>
                </c:pt>
                <c:pt idx="23">
                  <c:v>6.4909860406388104E-2</c:v>
                </c:pt>
                <c:pt idx="24">
                  <c:v>6.331786599887064E-2</c:v>
                </c:pt>
                <c:pt idx="25">
                  <c:v>6.8750904617166014E-2</c:v>
                </c:pt>
                <c:pt idx="26">
                  <c:v>6.2562348582015107E-2</c:v>
                </c:pt>
                <c:pt idx="27">
                  <c:v>5.7102251097632159E-2</c:v>
                </c:pt>
                <c:pt idx="28">
                  <c:v>4.796814191329532E-2</c:v>
                </c:pt>
                <c:pt idx="29">
                  <c:v>5.3652026207231251E-2</c:v>
                </c:pt>
                <c:pt idx="30">
                  <c:v>5.3285038314978432E-2</c:v>
                </c:pt>
                <c:pt idx="31">
                  <c:v>5.1188221112450492E-2</c:v>
                </c:pt>
                <c:pt idx="32">
                  <c:v>4.2502357749135494E-2</c:v>
                </c:pt>
                <c:pt idx="33">
                  <c:v>4.0677124133055659E-2</c:v>
                </c:pt>
                <c:pt idx="34">
                  <c:v>3.7389591127443382E-2</c:v>
                </c:pt>
                <c:pt idx="35">
                  <c:v>3.990037613093423E-2</c:v>
                </c:pt>
                <c:pt idx="36">
                  <c:v>4.1774177744390371E-2</c:v>
                </c:pt>
                <c:pt idx="37">
                  <c:v>4.1013420293490532E-2</c:v>
                </c:pt>
                <c:pt idx="38">
                  <c:v>4.8536692360719433E-2</c:v>
                </c:pt>
                <c:pt idx="39">
                  <c:v>4.205648720211827E-2</c:v>
                </c:pt>
                <c:pt idx="40">
                  <c:v>4.1025836736251577E-2</c:v>
                </c:pt>
                <c:pt idx="41">
                  <c:v>4.3419039835711742E-2</c:v>
                </c:pt>
                <c:pt idx="42">
                  <c:v>3.697061663677749E-2</c:v>
                </c:pt>
                <c:pt idx="43">
                  <c:v>3.5630557374279261E-2</c:v>
                </c:pt>
                <c:pt idx="44">
                  <c:v>3.7751215656214816E-2</c:v>
                </c:pt>
                <c:pt idx="45">
                  <c:v>3.5397832051455046E-2</c:v>
                </c:pt>
                <c:pt idx="46">
                  <c:v>3.9886039886039885E-2</c:v>
                </c:pt>
                <c:pt idx="47">
                  <c:v>3.5350830208891272E-2</c:v>
                </c:pt>
                <c:pt idx="48">
                  <c:v>3.4536490663396938E-2</c:v>
                </c:pt>
                <c:pt idx="49">
                  <c:v>3.3895874169335947E-2</c:v>
                </c:pt>
                <c:pt idx="50">
                  <c:v>3.6075964448256961E-2</c:v>
                </c:pt>
                <c:pt idx="51">
                  <c:v>3.2034873406493143E-2</c:v>
                </c:pt>
                <c:pt idx="52">
                  <c:v>3.160322952710496E-2</c:v>
                </c:pt>
                <c:pt idx="53">
                  <c:v>3.2207778482350458E-2</c:v>
                </c:pt>
                <c:pt idx="54">
                  <c:v>2.8133449976141246E-2</c:v>
                </c:pt>
                <c:pt idx="55">
                  <c:v>2.5877336267817536E-2</c:v>
                </c:pt>
                <c:pt idx="56">
                  <c:v>2.4861211682355781E-2</c:v>
                </c:pt>
                <c:pt idx="57">
                  <c:v>2.4378910848150671E-2</c:v>
                </c:pt>
                <c:pt idx="58">
                  <c:v>2.1909178405809783E-2</c:v>
                </c:pt>
                <c:pt idx="59">
                  <c:v>2.4055059358086286E-2</c:v>
                </c:pt>
                <c:pt idx="60">
                  <c:v>3.0332037092431947E-2</c:v>
                </c:pt>
                <c:pt idx="61">
                  <c:v>2.8945818610129563E-2</c:v>
                </c:pt>
                <c:pt idx="62">
                  <c:v>2.7682208249298058E-2</c:v>
                </c:pt>
                <c:pt idx="63">
                  <c:v>2.812089356110381E-2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09A0-49DB-80B7-4773B0CA68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6405632"/>
        <c:axId val="166403456"/>
      </c:lineChart>
      <c:dateAx>
        <c:axId val="16619865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/>
                  <a:t>Month of First Screening</a:t>
                </a:r>
              </a:p>
            </c:rich>
          </c:tx>
          <c:layout>
            <c:manualLayout>
              <c:xMode val="edge"/>
              <c:yMode val="edge"/>
              <c:x val="0.38020926438249275"/>
              <c:y val="0.85084832412820621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18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401536"/>
        <c:crosses val="autoZero"/>
        <c:auto val="1"/>
        <c:lblOffset val="100"/>
        <c:baseTimeUnit val="months"/>
        <c:majorUnit val="3"/>
        <c:majorTimeUnit val="months"/>
      </c:dateAx>
      <c:valAx>
        <c:axId val="166401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Persons Screened per Month</a:t>
                </a:r>
              </a:p>
            </c:rich>
          </c:tx>
          <c:layout>
            <c:manualLayout>
              <c:xMode val="edge"/>
              <c:yMode val="edge"/>
              <c:x val="0"/>
              <c:y val="0.14614582191108827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198656"/>
        <c:crosses val="autoZero"/>
        <c:crossBetween val="midCat"/>
      </c:valAx>
      <c:valAx>
        <c:axId val="166403456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/>
                  <a:t>Percent</a:t>
                </a:r>
                <a:r>
                  <a:rPr lang="en-US" sz="1200" baseline="0" dirty="0"/>
                  <a:t> Positive at First Screening</a:t>
                </a:r>
                <a:endParaRPr lang="en-US" sz="1200" dirty="0"/>
              </a:p>
            </c:rich>
          </c:tx>
          <c:layout>
            <c:manualLayout>
              <c:xMode val="edge"/>
              <c:yMode val="edge"/>
              <c:x val="0.96128112364332841"/>
              <c:y val="0.12702810978436724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405632"/>
        <c:crosses val="max"/>
        <c:crossBetween val="between"/>
      </c:valAx>
      <c:dateAx>
        <c:axId val="166405632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166403456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0.0675</cdr:x>
      <cdr:y>0.92281</cdr:y>
    </cdr:from>
    <cdr:to>
      <cdr:x>0.25</cdr:x>
      <cdr:y>0.97963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09468" y="6086008"/>
          <a:ext cx="2188564" cy="3747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0.03875</cdr:x>
      <cdr:y>0.94554</cdr:y>
    </cdr:from>
    <cdr:to>
      <cdr:x>0.22125</cdr:x>
      <cdr:y>0.96372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64694" y="6235909"/>
          <a:ext cx="2188564" cy="1199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0.5261</cdr:x>
      <cdr:y>0.21176</cdr:y>
    </cdr:from>
    <cdr:to>
      <cdr:x>0.6011</cdr:x>
      <cdr:y>0.26078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6414247" y="1452281"/>
          <a:ext cx="914400" cy="3361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0.29706</cdr:x>
      <cdr:y>0.07843</cdr:y>
    </cdr:from>
    <cdr:to>
      <cdr:x>0.37206</cdr:x>
      <cdr:y>0.21176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3621741" y="53788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0.35833</cdr:x>
      <cdr:y>0.24815</cdr:y>
    </cdr:from>
    <cdr:to>
      <cdr:x>0.45833</cdr:x>
      <cdr:y>0.29259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276600" y="1276348"/>
          <a:ext cx="9144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0.375</cdr:x>
      <cdr:y>0.29259</cdr:y>
    </cdr:from>
    <cdr:to>
      <cdr:x>0.475</cdr:x>
      <cdr:y>0.42593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429000" y="1504948"/>
          <a:ext cx="914400" cy="685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0.30443</cdr:x>
      <cdr:y>0.42656</cdr:y>
    </cdr:from>
    <cdr:to>
      <cdr:x>0.41277</cdr:x>
      <cdr:y>0.48694</cdr:y>
    </cdr:to>
    <cdr:sp macro="" textlink="">
      <cdr:nvSpPr>
        <cdr:cNvPr id="13" name="TextBox 1"/>
        <cdr:cNvSpPr txBox="1"/>
      </cdr:nvSpPr>
      <cdr:spPr>
        <a:xfrm xmlns:a="http://schemas.openxmlformats.org/drawingml/2006/main">
          <a:off x="2783708" y="2194015"/>
          <a:ext cx="990661" cy="31056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sz="1200" dirty="0"/>
            <a:t>79.5%</a:t>
          </a:r>
        </a:p>
        <a:p xmlns:a="http://schemas.openxmlformats.org/drawingml/2006/main">
          <a:endParaRPr lang="en-US" dirty="0"/>
        </a:p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0.30396</cdr:x>
      <cdr:y>0.75962</cdr:y>
    </cdr:from>
    <cdr:to>
      <cdr:x>0.4123</cdr:x>
      <cdr:y>0.8241</cdr:y>
    </cdr:to>
    <cdr:sp macro="" textlink="">
      <cdr:nvSpPr>
        <cdr:cNvPr id="14" name="TextBox 1"/>
        <cdr:cNvSpPr txBox="1"/>
      </cdr:nvSpPr>
      <cdr:spPr>
        <a:xfrm xmlns:a="http://schemas.openxmlformats.org/drawingml/2006/main">
          <a:off x="2779410" y="3907093"/>
          <a:ext cx="990661" cy="3316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dirty="0"/>
            <a:t>98.8%</a:t>
          </a:r>
        </a:p>
        <a:p xmlns:a="http://schemas.openxmlformats.org/drawingml/2006/main">
          <a:endParaRPr lang="en-US" dirty="0"/>
        </a:p>
        <a:p xmlns:a="http://schemas.openxmlformats.org/drawingml/2006/main"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851386-5C04-4964-B461-72D69E7F67DC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E35EB3-898C-4191-B9C0-65943B895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935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42698" y="185352"/>
            <a:ext cx="5438140" cy="4141523"/>
          </a:xfrm>
        </p:spPr>
        <p:txBody>
          <a:bodyPr/>
          <a:lstStyle/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C74DD4-A335-4789-BC77-41EF11F6F66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Notes Placeholder 2"/>
          <p:cNvSpPr txBox="1">
            <a:spLocks/>
          </p:cNvSpPr>
          <p:nvPr/>
        </p:nvSpPr>
        <p:spPr>
          <a:xfrm>
            <a:off x="642698" y="4370769"/>
            <a:ext cx="5438140" cy="1071736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This slide shows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number of people with a positive HCV test results presenting to four pilot provider sites in Tbilisi by week.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 the first four weeks of the program at least 700 people presented to the 4 sites combined, peaking during the second week at a 1000 people.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Notes Placeholder 2"/>
          <p:cNvSpPr txBox="1">
            <a:spLocks/>
          </p:cNvSpPr>
          <p:nvPr/>
        </p:nvSpPr>
        <p:spPr>
          <a:xfrm>
            <a:off x="642698" y="5444975"/>
            <a:ext cx="5438140" cy="101614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here are the same trends by month BUT  for 12 provider sites enrolled in the program as of October 18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peak volume of Hepatitis C –infected persons seeking care occurred in May and thereafter stabilized  at approximately 2300 people per month.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Notes Placeholder 2"/>
          <p:cNvSpPr txBox="1">
            <a:spLocks/>
          </p:cNvSpPr>
          <p:nvPr/>
        </p:nvSpPr>
        <p:spPr>
          <a:xfrm>
            <a:off x="642698" y="6461116"/>
            <a:ext cx="5438140" cy="123809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This slide demonstrates  number of persons with current HCV-infection and indications for treatment, who were approved by the committee ,depicted in blue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those who started treatment depicted in  orange, by month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Initially in May and June proportionally a low percentage of patients eligible to start treatment were approved. However as the process was refined, in July and August larger proportion of patients started treatment.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Notes Placeholder 2"/>
          <p:cNvSpPr txBox="1">
            <a:spLocks/>
          </p:cNvSpPr>
          <p:nvPr/>
        </p:nvSpPr>
        <p:spPr>
          <a:xfrm>
            <a:off x="642698" y="7918253"/>
            <a:ext cx="5438140" cy="8839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Here are the demographic characteristics of 3 722 people who started treatment.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86% of patients were  male.  Median age was 51.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Available data of Family score was equally distributed among those with less than 70.000 score and those with &gt;70,000</a:t>
            </a:r>
          </a:p>
        </p:txBody>
      </p:sp>
      <p:sp>
        <p:nvSpPr>
          <p:cNvPr id="9" name="Notes Placeholder 2"/>
          <p:cNvSpPr txBox="1">
            <a:spLocks/>
          </p:cNvSpPr>
          <p:nvPr/>
        </p:nvSpPr>
        <p:spPr>
          <a:xfrm>
            <a:off x="642698" y="8887493"/>
            <a:ext cx="5438140" cy="49133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Among patients who started treatment the majority resided in Tbilisi followed by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Imereti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and Adjara regions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7260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BC351-1350-4C0F-B4C2-C03EF98DF785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C878-4C92-47B5-A887-5920EDE59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541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33094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798117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59586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59586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Population Health Sciences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40B24DC-2007-EF47-9156-B4CE3FA46389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Bristol Medical School 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702300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Data Slide (for content heavy tables and char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3000"/>
              </a:lnSpc>
              <a:defRPr sz="2800" b="1" baseline="0">
                <a:solidFill>
                  <a:srgbClr val="00788A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 dirty="0"/>
              <a:t>Bottom band: NCHHSTP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5015565"/>
            <a:ext cx="9144000" cy="134374"/>
          </a:xfrm>
          <a:prstGeom prst="rect">
            <a:avLst/>
          </a:prstGeom>
        </p:spPr>
      </p:pic>
      <p:sp>
        <p:nvSpPr>
          <p:cNvPr id="6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457200" y="1158875"/>
            <a:ext cx="8229600" cy="3341688"/>
          </a:xfrm>
        </p:spPr>
        <p:txBody>
          <a:bodyPr/>
          <a:lstStyle>
            <a:lvl1pPr marL="342892" indent="-342892">
              <a:buClr>
                <a:srgbClr val="006A71"/>
              </a:buClr>
              <a:buFont typeface="Wingdings" panose="05000000000000000000" pitchFamily="2" charset="2"/>
              <a:buChar char="§"/>
              <a:defRPr sz="2000">
                <a:solidFill>
                  <a:schemeClr val="accent4">
                    <a:lumMod val="75000"/>
                  </a:schemeClr>
                </a:solidFill>
              </a:defRPr>
            </a:lvl1pPr>
            <a:lvl2pPr>
              <a:buClr>
                <a:srgbClr val="9A4E9E"/>
              </a:buClr>
              <a:defRPr sz="2000">
                <a:solidFill>
                  <a:schemeClr val="accent4">
                    <a:lumMod val="75000"/>
                  </a:schemeClr>
                </a:solidFill>
              </a:defRPr>
            </a:lvl2pPr>
            <a:lvl3pPr>
              <a:buClr>
                <a:srgbClr val="C00000"/>
              </a:buClr>
              <a:defRPr sz="2000">
                <a:solidFill>
                  <a:schemeClr val="accent4">
                    <a:lumMod val="75000"/>
                  </a:schemeClr>
                </a:solidFill>
              </a:defRPr>
            </a:lvl3pPr>
            <a:lvl4pPr>
              <a:defRPr sz="2000">
                <a:solidFill>
                  <a:schemeClr val="accent4">
                    <a:lumMod val="75000"/>
                  </a:schemeClr>
                </a:solidFill>
              </a:defRPr>
            </a:lvl4pPr>
            <a:lvl5pPr>
              <a:defRPr sz="2000">
                <a:solidFill>
                  <a:schemeClr val="accent4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525588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A6C54-B8F4-491D-A1D2-A75312E66E03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C3C9-F06A-481B-A2B5-38BF2C9B2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977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934778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029225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73623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632216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3F15F-C097-4354-82A0-DD3F6041ACCC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15C3F-4E4A-4CBA-B5ED-A870A13D7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369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522902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729531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75F3A-37DD-4CB1-8753-8C47C960DBB1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003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672" r:id="rId12"/>
    <p:sldLayoutId id="2147483673" r:id="rId13"/>
  </p:sldLayoutIdLst>
  <p:transition>
    <p:fade/>
  </p:transition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1" y="180871"/>
            <a:ext cx="89915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37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</a:rPr>
              <a:t>Georgia Hepatitis C Elimination Program Care Cascade, April 28, 2015 – April 30, 2020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9308" y="1465"/>
            <a:ext cx="9144000" cy="5143500"/>
            <a:chOff x="0" y="2"/>
            <a:chExt cx="9144000" cy="5143500"/>
          </a:xfrm>
        </p:grpSpPr>
        <p:graphicFrame>
          <p:nvGraphicFramePr>
            <p:cNvPr id="7" name="Chart 6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446541086"/>
                </p:ext>
              </p:extLst>
            </p:nvPr>
          </p:nvGraphicFramePr>
          <p:xfrm>
            <a:off x="0" y="2"/>
            <a:ext cx="9144000" cy="51435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7" name="TextBox 1"/>
            <p:cNvSpPr txBox="1"/>
            <p:nvPr/>
          </p:nvSpPr>
          <p:spPr>
            <a:xfrm>
              <a:off x="2783766" y="2619393"/>
              <a:ext cx="990600" cy="305475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+mn-ea"/>
                  <a:cs typeface="+mn-cs"/>
                </a:rPr>
                <a:t>91.8%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TextBox 1"/>
            <p:cNvSpPr txBox="1"/>
            <p:nvPr/>
          </p:nvSpPr>
          <p:spPr>
            <a:xfrm>
              <a:off x="2783766" y="1376105"/>
              <a:ext cx="990600" cy="278890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+mn-ea"/>
                  <a:cs typeface="+mn-cs"/>
                </a:rPr>
                <a:t>80.4%</a:t>
              </a:r>
            </a:p>
          </p:txBody>
        </p:sp>
        <p:sp>
          <p:nvSpPr>
            <p:cNvPr id="21" name="Down Arrow 20"/>
            <p:cNvSpPr/>
            <p:nvPr/>
          </p:nvSpPr>
          <p:spPr>
            <a:xfrm>
              <a:off x="2591388" y="1849511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9" name="TextBox 1"/>
            <p:cNvSpPr txBox="1"/>
            <p:nvPr/>
          </p:nvSpPr>
          <p:spPr>
            <a:xfrm>
              <a:off x="2783706" y="1785065"/>
              <a:ext cx="990660" cy="278881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/>
                <a:t>80.8%</a:t>
              </a:r>
              <a:endParaRPr lang="en-US" sz="1100" dirty="0"/>
            </a:p>
          </p:txBody>
        </p:sp>
        <p:sp>
          <p:nvSpPr>
            <p:cNvPr id="30" name="TextBox 1"/>
            <p:cNvSpPr txBox="1"/>
            <p:nvPr/>
          </p:nvSpPr>
          <p:spPr>
            <a:xfrm>
              <a:off x="2783706" y="950737"/>
              <a:ext cx="990660" cy="278881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/>
                <a:t>96.4% </a:t>
              </a:r>
            </a:p>
          </p:txBody>
        </p:sp>
        <p:sp>
          <p:nvSpPr>
            <p:cNvPr id="31" name="TextBox 1"/>
            <p:cNvSpPr txBox="1"/>
            <p:nvPr/>
          </p:nvSpPr>
          <p:spPr>
            <a:xfrm>
              <a:off x="2783706" y="3070450"/>
              <a:ext cx="990660" cy="278890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/>
                <a:t>96.8%</a:t>
              </a:r>
            </a:p>
          </p:txBody>
        </p:sp>
        <p:sp>
          <p:nvSpPr>
            <p:cNvPr id="32" name="TextBox 1"/>
            <p:cNvSpPr txBox="1"/>
            <p:nvPr/>
          </p:nvSpPr>
          <p:spPr>
            <a:xfrm>
              <a:off x="2783706" y="3488777"/>
              <a:ext cx="990660" cy="278881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/>
                <a:t>74.7%</a:t>
              </a:r>
            </a:p>
          </p:txBody>
        </p:sp>
        <p:sp>
          <p:nvSpPr>
            <p:cNvPr id="34" name="Down Arrow 33"/>
            <p:cNvSpPr/>
            <p:nvPr/>
          </p:nvSpPr>
          <p:spPr>
            <a:xfrm>
              <a:off x="2580776" y="991138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5" name="Down Arrow 34"/>
            <p:cNvSpPr/>
            <p:nvPr/>
          </p:nvSpPr>
          <p:spPr>
            <a:xfrm>
              <a:off x="2580776" y="1421756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6" name="Down Arrow 35"/>
            <p:cNvSpPr/>
            <p:nvPr/>
          </p:nvSpPr>
          <p:spPr>
            <a:xfrm>
              <a:off x="2591388" y="2255176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0" name="Down Arrow 39"/>
            <p:cNvSpPr/>
            <p:nvPr/>
          </p:nvSpPr>
          <p:spPr>
            <a:xfrm>
              <a:off x="2580776" y="2692447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1" name="Down Arrow 40"/>
            <p:cNvSpPr/>
            <p:nvPr/>
          </p:nvSpPr>
          <p:spPr>
            <a:xfrm>
              <a:off x="2574502" y="3091980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2" name="Down Arrow 41"/>
            <p:cNvSpPr/>
            <p:nvPr/>
          </p:nvSpPr>
          <p:spPr>
            <a:xfrm>
              <a:off x="2574502" y="3534614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3" name="Down Arrow 42"/>
            <p:cNvSpPr/>
            <p:nvPr/>
          </p:nvSpPr>
          <p:spPr>
            <a:xfrm>
              <a:off x="2579549" y="3950353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29308" y="4418533"/>
            <a:ext cx="8962291" cy="707886"/>
          </a:xfrm>
          <a:prstGeom prst="rect">
            <a:avLst/>
          </a:prstGeom>
          <a:solidFill>
            <a:srgbClr val="FFFFCC">
              <a:alpha val="54118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/>
              <a:t>* Among persons with national ID number;  ** Age ≥ 12 with no mortality data prior to confirmation  </a:t>
            </a:r>
          </a:p>
          <a:p>
            <a:r>
              <a:rPr lang="en-US" sz="1000" dirty="0"/>
              <a:t>*** Per-protocol, includes retreatments. Among 45,995 persons tested after their </a:t>
            </a:r>
            <a:r>
              <a:rPr lang="en-US" sz="1000" b="1" dirty="0"/>
              <a:t>1</a:t>
            </a:r>
            <a:r>
              <a:rPr lang="en-US" sz="1000" b="1" baseline="30000" dirty="0"/>
              <a:t>st</a:t>
            </a:r>
            <a:r>
              <a:rPr lang="en-US" sz="1000" b="1" dirty="0"/>
              <a:t> round of treatment</a:t>
            </a:r>
            <a:r>
              <a:rPr lang="en-US" sz="1000" dirty="0"/>
              <a:t>, 44,357 (</a:t>
            </a:r>
            <a:r>
              <a:rPr lang="en-US" sz="1000" dirty="0">
                <a:solidFill>
                  <a:srgbClr val="FF0000"/>
                </a:solidFill>
              </a:rPr>
              <a:t>96.4%</a:t>
            </a:r>
            <a:r>
              <a:rPr lang="en-US" sz="1000" dirty="0"/>
              <a:t>) achieved SVR </a:t>
            </a:r>
          </a:p>
          <a:p>
            <a:r>
              <a:rPr lang="en-US" sz="1000" dirty="0"/>
              <a:t>(Including </a:t>
            </a:r>
            <a:r>
              <a:rPr lang="en-US" sz="1000" dirty="0">
                <a:solidFill>
                  <a:srgbClr val="FF0000"/>
                </a:solidFill>
              </a:rPr>
              <a:t>82.3%</a:t>
            </a:r>
            <a:r>
              <a:rPr lang="en-US" sz="1000" dirty="0"/>
              <a:t> for </a:t>
            </a:r>
            <a:r>
              <a:rPr lang="en-US" sz="1000" b="1" dirty="0"/>
              <a:t>SOF-based regimens</a:t>
            </a:r>
            <a:r>
              <a:rPr lang="en-US" sz="1000" dirty="0"/>
              <a:t>, </a:t>
            </a:r>
            <a:r>
              <a:rPr lang="en-US" sz="1000" dirty="0">
                <a:solidFill>
                  <a:srgbClr val="FF0000"/>
                </a:solidFill>
              </a:rPr>
              <a:t>98.2%</a:t>
            </a:r>
            <a:r>
              <a:rPr lang="en-US" sz="1000" dirty="0"/>
              <a:t> for </a:t>
            </a:r>
            <a:r>
              <a:rPr lang="en-US" sz="1000" b="1" dirty="0"/>
              <a:t>SOF/LED regimens</a:t>
            </a:r>
            <a:r>
              <a:rPr lang="en-US" sz="1000" dirty="0"/>
              <a:t>, and </a:t>
            </a:r>
            <a:r>
              <a:rPr lang="en-US" sz="1000" dirty="0">
                <a:solidFill>
                  <a:srgbClr val="FF0000"/>
                </a:solidFill>
              </a:rPr>
              <a:t>98.6% </a:t>
            </a:r>
            <a:r>
              <a:rPr lang="en-US" sz="1000" dirty="0"/>
              <a:t>for </a:t>
            </a:r>
            <a:r>
              <a:rPr lang="en-US" sz="1000" b="1" dirty="0"/>
              <a:t>SOF/VEL regimens</a:t>
            </a:r>
            <a:r>
              <a:rPr lang="en-US" sz="1000" dirty="0"/>
              <a:t>).  1,647 persons were </a:t>
            </a:r>
            <a:r>
              <a:rPr lang="en-US" sz="1000" b="1" dirty="0"/>
              <a:t>retreated</a:t>
            </a:r>
            <a:r>
              <a:rPr lang="en-US" sz="1000" dirty="0"/>
              <a:t> with a 2</a:t>
            </a:r>
            <a:r>
              <a:rPr lang="en-US" sz="1000" baseline="30000" dirty="0"/>
              <a:t>nd</a:t>
            </a:r>
            <a:r>
              <a:rPr lang="en-US" sz="1000" dirty="0"/>
              <a:t> round of treatment, with </a:t>
            </a:r>
            <a:r>
              <a:rPr lang="en-US" sz="1000" dirty="0">
                <a:solidFill>
                  <a:srgbClr val="FF0000"/>
                </a:solidFill>
              </a:rPr>
              <a:t>94.2%</a:t>
            </a:r>
            <a:r>
              <a:rPr lang="en-US" sz="1000" dirty="0"/>
              <a:t> (829/880) of those tested achieving SVR. Overall SVR by </a:t>
            </a:r>
            <a:r>
              <a:rPr lang="en-US" sz="1000" b="1" dirty="0"/>
              <a:t>Intention-to-Treat analysis: </a:t>
            </a:r>
            <a:r>
              <a:rPr lang="en-US" sz="1000" dirty="0">
                <a:solidFill>
                  <a:srgbClr val="FF0000"/>
                </a:solidFill>
              </a:rPr>
              <a:t>73.7%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67609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2722547555"/>
              </p:ext>
            </p:extLst>
          </p:nvPr>
        </p:nvGraphicFramePr>
        <p:xfrm>
          <a:off x="119270" y="622997"/>
          <a:ext cx="8835887" cy="42571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19270" y="253666"/>
            <a:ext cx="8971741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750" b="1" dirty="0">
                <a:solidFill>
                  <a:schemeClr val="accent1">
                    <a:lumMod val="75000"/>
                  </a:schemeClr>
                </a:solidFill>
              </a:rPr>
              <a:t>Patients initiating treatment, Georgia HCV elimination program, April 2015 – April 2020</a:t>
            </a:r>
          </a:p>
        </p:txBody>
      </p:sp>
    </p:spTree>
    <p:extLst>
      <p:ext uri="{BB962C8B-B14F-4D97-AF65-F5344CB8AC3E}">
        <p14:creationId xmlns:p14="http://schemas.microsoft.com/office/powerpoint/2010/main" val="1405450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1" y="253666"/>
            <a:ext cx="87747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Persons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*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 Screened per Month, Georgia, January 2015 – April 2020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10201"/>
              </p:ext>
            </p:extLst>
          </p:nvPr>
        </p:nvGraphicFramePr>
        <p:xfrm>
          <a:off x="304801" y="622998"/>
          <a:ext cx="8458200" cy="415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48200" y="4897279"/>
            <a:ext cx="48026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* Among all persons with national ID.  Does not include  persons with 15-digit code</a:t>
            </a:r>
          </a:p>
        </p:txBody>
      </p:sp>
    </p:spTree>
    <p:extLst>
      <p:ext uri="{BB962C8B-B14F-4D97-AF65-F5344CB8AC3E}">
        <p14:creationId xmlns:p14="http://schemas.microsoft.com/office/powerpoint/2010/main" val="257137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1" y="253666"/>
            <a:ext cx="87747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Persons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*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 Newly Screened per Month, Georgia, January 2015 – April 2020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8605042"/>
              </p:ext>
            </p:extLst>
          </p:nvPr>
        </p:nvGraphicFramePr>
        <p:xfrm>
          <a:off x="304801" y="622998"/>
          <a:ext cx="8458200" cy="415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48200" y="4897279"/>
            <a:ext cx="48026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* Among all persons with national ID.  Does not include  persons with 15-digit code</a:t>
            </a:r>
          </a:p>
        </p:txBody>
      </p:sp>
    </p:spTree>
    <p:extLst>
      <p:ext uri="{BB962C8B-B14F-4D97-AF65-F5344CB8AC3E}">
        <p14:creationId xmlns:p14="http://schemas.microsoft.com/office/powerpoint/2010/main" val="3189316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2755</TotalTime>
  <Words>477</Words>
  <Application>Microsoft Office PowerPoint</Application>
  <PresentationFormat>On-screen Show (16:9)</PresentationFormat>
  <Paragraphs>43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SRA International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Byram, Mary Beth</dc:creator>
  <cp:lastModifiedBy>Lika</cp:lastModifiedBy>
  <cp:revision>217</cp:revision>
  <dcterms:created xsi:type="dcterms:W3CDTF">2016-06-09T19:37:31Z</dcterms:created>
  <dcterms:modified xsi:type="dcterms:W3CDTF">2020-05-13T17:18:47Z</dcterms:modified>
</cp:coreProperties>
</file>